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32" r:id="rId2"/>
    <p:sldId id="511" r:id="rId3"/>
    <p:sldId id="433" r:id="rId4"/>
    <p:sldId id="516" r:id="rId5"/>
    <p:sldId id="518" r:id="rId6"/>
    <p:sldId id="513" r:id="rId7"/>
    <p:sldId id="512" r:id="rId8"/>
    <p:sldId id="514" r:id="rId9"/>
    <p:sldId id="517" r:id="rId10"/>
    <p:sldId id="269" r:id="rId11"/>
    <p:sldId id="520" r:id="rId12"/>
    <p:sldId id="289" r:id="rId13"/>
    <p:sldId id="521" r:id="rId14"/>
    <p:sldId id="501" r:id="rId15"/>
    <p:sldId id="522" r:id="rId16"/>
    <p:sldId id="431" r:id="rId17"/>
    <p:sldId id="443" r:id="rId18"/>
    <p:sldId id="510" r:id="rId19"/>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29" autoAdjust="0"/>
  </p:normalViewPr>
  <p:slideViewPr>
    <p:cSldViewPr>
      <p:cViewPr varScale="1">
        <p:scale>
          <a:sx n="81" d="100"/>
          <a:sy n="81" d="100"/>
        </p:scale>
        <p:origin x="14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08/08/2024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Use a greeting that will be familiar to your school community.</a:t>
            </a:r>
            <a:endParaRPr lang="en-US" altLang="en-US" sz="1800" b="1" dirty="0">
              <a:solidFill>
                <a:srgbClr val="FFFFFF"/>
              </a:solidFill>
              <a:latin typeface="Century Gothic" panose="020B0502020202020204" pitchFamily="34"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3EC9C2F-B570-47DB-AE86-C8120FBF935D}" type="slidenum">
              <a:rPr lang="en-GB" altLang="en-US">
                <a:solidFill>
                  <a:srgbClr val="000000"/>
                </a:solidFill>
              </a:rPr>
              <a:pPr/>
              <a:t>1</a:t>
            </a:fld>
            <a:endParaRPr lang="en-GB"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It probably doesn’t surprise you to know that Jesus had a few things to say about happiness and where it might be found.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Next week, we will be hearing the story of an occasion that is known as the ‘Sermon on the Mount’, which as you may have gathered from the title, takes place on a mountain, a bit like this one….!!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16000" lvl="0" indent="0">
              <a:buNone/>
            </a:pP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10</a:t>
            </a:fld>
            <a:endParaRPr lang="en-GB" sz="14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MS Mincho" panose="02020609040205080304" pitchFamily="49" charset="-128"/>
              </a:rPr>
              <a:t>Slide 11: </a:t>
            </a:r>
            <a:r>
              <a:rPr lang="en-US" sz="1200" dirty="0">
                <a:effectLst/>
                <a:latin typeface="Calibri" panose="020F0502020204030204" pitchFamily="34" charset="0"/>
                <a:ea typeface="MS Mincho" panose="02020609040205080304" pitchFamily="49" charset="-128"/>
              </a:rPr>
              <a:t>At the start of this new term, it’s always good to stop and reflect on the things that help to make our school a happy place for everyone. Here are our important values [and vision, if appropriate. Add these to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S Mincho" panose="02020609040205080304" pitchFamily="49" charset="-128"/>
              </a:rPr>
              <a:t>Let’s talk together about how these help us to work together as a school community – and make some promises to each other to do our best to live by these values during this school year.</a:t>
            </a:r>
            <a:endParaRPr lang="en-GB" dirty="0"/>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1279952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12: TALKING SLIDE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our school values might help to make our community a happy place for everyone?....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rPr>
              <a:t>….I wonder what difference they make to the way we live and work together?.....</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747578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1" dirty="0">
                <a:effectLst/>
                <a:latin typeface="Calibri" panose="020F0502020204030204" pitchFamily="34" charset="0"/>
                <a:ea typeface="MS Mincho" panose="02020609040205080304" pitchFamily="49" charset="-128"/>
              </a:rPr>
              <a:t>Slide 13: [optional] </a:t>
            </a:r>
            <a:r>
              <a:rPr lang="en-GB" sz="1800" i="1" dirty="0">
                <a:effectLst/>
                <a:latin typeface="Calibri" panose="020F0502020204030204" pitchFamily="34" charset="0"/>
                <a:ea typeface="MS Mincho" panose="02020609040205080304" pitchFamily="49" charset="-128"/>
              </a:rPr>
              <a:t>Create a school values promise ‘contract’, where you can simply agree to do your best to live by your school’s values this year. You will need to word this for yourselves, in order for it to be appropriate to your context.</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273563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14: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We’re going to be still with our own thoughts now……and think about how what we’ve heard and talked about might help us in our school community today….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We’ve been thinking about the many different things that makes us happy, and the way that our school values help us to do this as part of this community, where we live and work together. </a:t>
            </a:r>
          </a:p>
          <a:p>
            <a:r>
              <a:rPr lang="en-US" sz="1800" i="1" dirty="0">
                <a:effectLst/>
                <a:latin typeface="Calibri" panose="020F0502020204030204" pitchFamily="34" charset="0"/>
                <a:ea typeface="MS Mincho" panose="02020609040205080304" pitchFamily="49" charset="-128"/>
                <a:cs typeface="Times New Roman" panose="02020603050405020304" pitchFamily="18" charset="0"/>
              </a:rPr>
              <a:t>[optional: We’ve also made a simple promise to each other to do our best to live by these values throughout this year]</a:t>
            </a:r>
          </a:p>
          <a:p>
            <a:endParaRPr lang="en-US" sz="1800" i="1" dirty="0">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Hold these values quietly in your heart now…..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14</a:t>
            </a:fld>
            <a:endParaRPr lang="en-GB"/>
          </a:p>
        </p:txBody>
      </p:sp>
    </p:spTree>
    <p:extLst>
      <p:ext uri="{BB962C8B-B14F-4D97-AF65-F5344CB8AC3E}">
        <p14:creationId xmlns:p14="http://schemas.microsoft.com/office/powerpoint/2010/main" val="426343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15: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We’ve heard that Jesus also had something to say about how to live well together, when people gathered on the mountain to hear him teach. As we’ll hear next week, he said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‘You will be truly happy if……’</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effectLst/>
                <a:latin typeface="Calibri" panose="020F0502020204030204" pitchFamily="34" charset="0"/>
                <a:ea typeface="MS Mincho" panose="02020609040205080304" pitchFamily="49" charset="-128"/>
                <a:cs typeface="Times New Roman" panose="02020603050405020304" pitchFamily="18" charset="0"/>
              </a:rPr>
              <a:t>….I wonder how you might finish that sentence?....</a:t>
            </a:r>
          </a:p>
          <a:p>
            <a:pPr algn="ctr"/>
            <a:endParaRPr lang="en-US" sz="1800" b="1" dirty="0">
              <a:effectLst/>
              <a:latin typeface="Calibri" panose="020F0502020204030204" pitchFamily="34"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rPr>
              <a:t>[leave some quiet space for children to think]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Opportunity for reflection /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I’m going to pray now. If this is something that you feel comfortable doing, then find a way to make the words your own. If you don’t want to pray, then use the quiet to be still with your own thoughts.</a:t>
            </a:r>
          </a:p>
          <a:p>
            <a:endParaRPr lang="en-US" sz="1800" b="0" strike="noStrike" spc="-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Dear God</a:t>
            </a:r>
          </a:p>
          <a:p>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Thank you for our school’s values and how they help our school to be a happy place for everyone.</a:t>
            </a:r>
          </a:p>
          <a:p>
            <a:r>
              <a:rPr lang="en-US" sz="2800" b="1" dirty="0">
                <a:latin typeface="Century Gothic" panose="020B0502020202020204" pitchFamily="34" charset="0"/>
                <a:ea typeface="Calibri" panose="020F0502020204030204" pitchFamily="34" charset="0"/>
                <a:cs typeface="Times New Roman" panose="02020603050405020304" pitchFamily="18" charset="0"/>
              </a:rPr>
              <a:t>Please help us to live well together this year and to do our very best to keep the promises we have made.</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1400" b="0" strike="noStrike" spc="-1" dirty="0">
              <a:solidFill>
                <a:srgbClr val="000000"/>
              </a:solidFill>
              <a:effectLst/>
              <a:latin typeface="Arial"/>
              <a:ea typeface="Calibri" panose="020F0502020204030204" pitchFamily="34" charset="0"/>
              <a:cs typeface="Times New Roman" panose="02020603050405020304" pitchFamily="18" charset="0"/>
            </a:endParaRPr>
          </a:p>
          <a:p>
            <a:endParaRPr lang="en-GB" sz="1400" b="0" strike="noStrike" spc="-1" dirty="0">
              <a:solidFill>
                <a:srgbClr val="000000"/>
              </a:solidFill>
              <a:effectLst/>
              <a:latin typeface="Arial"/>
              <a:ea typeface="Calibri" panose="020F0502020204030204" pitchFamily="34" charset="0"/>
              <a:cs typeface="Times New Roman" panose="02020603050405020304" pitchFamily="18" charset="0"/>
            </a:endParaRPr>
          </a:p>
          <a:p>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15</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3512995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18: Reflective areas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Draw around your hand, write inside things that make you happy. Turn your thoughts into a prayer if you’d like to.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18</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 wonder how many of you know how this sentence starter ends: ‘If you’re happy and your know it…..’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[ask some children.]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Hopefully someone will say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‘Clap your hands!’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Sing the song if you want to!)</a:t>
            </a:r>
          </a:p>
          <a:p>
            <a:pPr marL="0" lvl="0" indent="0">
              <a:buFont typeface="Symbol" panose="05050102010706020507" pitchFamily="18" charset="2"/>
              <a:buNone/>
            </a:pP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Slides 3-9: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We’re going to see if we can begin to answer the question, by doing just that, clapping your hands when you see something that makes you happy. If it’s something that makes you a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little bit happy,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then you can clap really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really</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softly, like this (demonstrate a two-finger clap), or if it’s something that makes you really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really</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happy, then clap like this (demonstrate a more enthusiastic clap) [go through slides or your ideas]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50394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….sunshine</a:t>
            </a:r>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36116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…rain</a:t>
            </a:r>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295839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…snow</a:t>
            </a:r>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2883244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…..pizza!</a:t>
            </a:r>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59394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….pets</a:t>
            </a:r>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1224693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…..being kind</a:t>
            </a:r>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3601006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….family</a:t>
            </a:r>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358092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A15843CE-D4DB-CDE3-C251-B85B38A64F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1"/>
            <a:ext cx="9144000" cy="6093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54FB28-67D5-C027-7245-D8DA2F404CC4}"/>
              </a:ext>
            </a:extLst>
          </p:cNvPr>
          <p:cNvSpPr txBox="1"/>
          <p:nvPr/>
        </p:nvSpPr>
        <p:spPr>
          <a:xfrm>
            <a:off x="431540" y="5157192"/>
            <a:ext cx="8280920" cy="1200329"/>
          </a:xfrm>
          <a:prstGeom prst="rect">
            <a:avLst/>
          </a:prstGeom>
          <a:solidFill>
            <a:schemeClr val="bg1">
              <a:alpha val="53000"/>
            </a:schemeClr>
          </a:solidFill>
        </p:spPr>
        <p:txBody>
          <a:bodyPr wrap="square" rtlCol="0">
            <a:spAutoFit/>
          </a:bodyPr>
          <a:lstStyle/>
          <a:p>
            <a:pPr algn="ctr"/>
            <a:r>
              <a:rPr lang="en-GB" sz="7200" b="1" dirty="0">
                <a:solidFill>
                  <a:schemeClr val="bg1"/>
                </a:solidFill>
                <a:latin typeface="Century Gothic" panose="020B0502020202020204" pitchFamily="34" charset="0"/>
              </a:rPr>
              <a:t>Our school values</a:t>
            </a:r>
          </a:p>
        </p:txBody>
      </p:sp>
    </p:spTree>
    <p:extLst>
      <p:ext uri="{BB962C8B-B14F-4D97-AF65-F5344CB8AC3E}">
        <p14:creationId xmlns:p14="http://schemas.microsoft.com/office/powerpoint/2010/main" val="155181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134511-091B-4DA7-991E-4FF780C9E0C8}"/>
              </a:ext>
            </a:extLst>
          </p:cNvPr>
          <p:cNvSpPr txBox="1">
            <a:spLocks noChangeArrowheads="1"/>
          </p:cNvSpPr>
          <p:nvPr/>
        </p:nvSpPr>
        <p:spPr bwMode="auto">
          <a:xfrm>
            <a:off x="179512" y="5025833"/>
            <a:ext cx="8784976" cy="1643527"/>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400" b="1" dirty="0">
                <a:solidFill>
                  <a:prstClr val="black"/>
                </a:solidFill>
                <a:latin typeface="Century Gothic" panose="020B0502020202020204" pitchFamily="34" charset="0"/>
              </a:rPr>
              <a:t>….I wonder how our school values might help to make our community a happy place for everyone?....</a:t>
            </a:r>
            <a:endParaRPr lang="en-GB" sz="1200" b="1" dirty="0">
              <a:solidFill>
                <a:prstClr val="black"/>
              </a:solidFill>
              <a:latin typeface="Century Gothic" panose="020B0502020202020204" pitchFamily="34" charset="0"/>
            </a:endParaRPr>
          </a:p>
          <a:p>
            <a:pPr algn="ctr" fontAlgn="auto">
              <a:spcAft>
                <a:spcPts val="0"/>
              </a:spcAft>
              <a:buNone/>
              <a:defRPr/>
            </a:pPr>
            <a:r>
              <a:rPr lang="en-GB" sz="2400" b="1" dirty="0">
                <a:solidFill>
                  <a:prstClr val="black"/>
                </a:solidFill>
                <a:latin typeface="Century Gothic" panose="020B0502020202020204" pitchFamily="34" charset="0"/>
              </a:rPr>
              <a:t>….I wonder what difference they make to the way we live and work together?.....</a:t>
            </a:r>
          </a:p>
        </p:txBody>
      </p:sp>
      <p:pic>
        <p:nvPicPr>
          <p:cNvPr id="3" name="Picture 2" descr="Chalk on the ground with words&#10;&#10;Description automatically generated">
            <a:extLst>
              <a:ext uri="{FF2B5EF4-FFF2-40B4-BE49-F238E27FC236}">
                <a16:creationId xmlns:a16="http://schemas.microsoft.com/office/drawing/2014/main" id="{23B25A0C-9993-59FD-AAFE-BEFFD2D033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384"/>
            <a:ext cx="9144000" cy="4752528"/>
          </a:xfrm>
          <a:prstGeom prst="rect">
            <a:avLst/>
          </a:prstGeom>
          <a:solidFill>
            <a:schemeClr val="bg1"/>
          </a:solidFill>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eart made of stars&#10;&#10;Description automatically generated">
            <a:extLst>
              <a:ext uri="{FF2B5EF4-FFF2-40B4-BE49-F238E27FC236}">
                <a16:creationId xmlns:a16="http://schemas.microsoft.com/office/drawing/2014/main" id="{7F8318CD-F1D0-197B-5C57-CA597AFEAD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03C9064B-EA00-0565-EBF8-4052AA365926}"/>
              </a:ext>
            </a:extLst>
          </p:cNvPr>
          <p:cNvSpPr txBox="1"/>
          <p:nvPr/>
        </p:nvSpPr>
        <p:spPr>
          <a:xfrm>
            <a:off x="467544" y="2413337"/>
            <a:ext cx="8280920" cy="1015663"/>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We promise….</a:t>
            </a:r>
          </a:p>
        </p:txBody>
      </p:sp>
    </p:spTree>
    <p:extLst>
      <p:ext uri="{BB962C8B-B14F-4D97-AF65-F5344CB8AC3E}">
        <p14:creationId xmlns:p14="http://schemas.microsoft.com/office/powerpoint/2010/main" val="48663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candle&#10;&#10;Description automatically generated">
            <a:extLst>
              <a:ext uri="{FF2B5EF4-FFF2-40B4-BE49-F238E27FC236}">
                <a16:creationId xmlns:a16="http://schemas.microsoft.com/office/drawing/2014/main" id="{B76EA1AF-901A-0F84-9F08-CA42C7AB9F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98787"/>
            <a:ext cx="9144000" cy="5060426"/>
          </a:xfrm>
          <a:prstGeom prst="rect">
            <a:avLst/>
          </a:prstGeom>
        </p:spPr>
      </p:pic>
    </p:spTree>
    <p:extLst>
      <p:ext uri="{BB962C8B-B14F-4D97-AF65-F5344CB8AC3E}">
        <p14:creationId xmlns:p14="http://schemas.microsoft.com/office/powerpoint/2010/main" val="137927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peech Bubble: Rectangle with Corners Rounded 2">
            <a:extLst>
              <a:ext uri="{FF2B5EF4-FFF2-40B4-BE49-F238E27FC236}">
                <a16:creationId xmlns:a16="http://schemas.microsoft.com/office/drawing/2014/main" id="{9E41D3DC-7F00-EADD-EB7F-E7BEF7C416AA}"/>
              </a:ext>
            </a:extLst>
          </p:cNvPr>
          <p:cNvSpPr/>
          <p:nvPr/>
        </p:nvSpPr>
        <p:spPr>
          <a:xfrm>
            <a:off x="5940152" y="1628800"/>
            <a:ext cx="2808312" cy="1224136"/>
          </a:xfrm>
          <a:prstGeom prst="wedgeRoundRectCallout">
            <a:avLst>
              <a:gd name="adj1" fmla="val -61534"/>
              <a:gd name="adj2" fmla="val -84963"/>
              <a:gd name="adj3" fmla="val 16667"/>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You will be truly happy if….</a:t>
            </a:r>
          </a:p>
        </p:txBody>
      </p:sp>
      <p:sp>
        <p:nvSpPr>
          <p:cNvPr id="4" name="TextBox 3">
            <a:extLst>
              <a:ext uri="{FF2B5EF4-FFF2-40B4-BE49-F238E27FC236}">
                <a16:creationId xmlns:a16="http://schemas.microsoft.com/office/drawing/2014/main" id="{7876E5AF-68F0-FE4E-C18B-F9A41C4E6F03}"/>
              </a:ext>
            </a:extLst>
          </p:cNvPr>
          <p:cNvSpPr txBox="1"/>
          <p:nvPr/>
        </p:nvSpPr>
        <p:spPr>
          <a:xfrm>
            <a:off x="215516" y="4725144"/>
            <a:ext cx="8712968" cy="1938992"/>
          </a:xfrm>
          <a:prstGeom prst="rect">
            <a:avLst/>
          </a:prstGeom>
          <a:solidFill>
            <a:schemeClr val="bg1">
              <a:alpha val="73000"/>
            </a:schemeClr>
          </a:solidFill>
        </p:spPr>
        <p:txBody>
          <a:bodyPr wrap="square">
            <a:spAutoFit/>
          </a:bodyPr>
          <a:lstStyle/>
          <a:p>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Dear God</a:t>
            </a:r>
          </a:p>
          <a:p>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Thank you for our school’s values and how they help our school to be a happy place for everyone.</a:t>
            </a:r>
          </a:p>
          <a:p>
            <a:r>
              <a:rPr lang="en-US" b="1" dirty="0">
                <a:latin typeface="Century Gothic" panose="020B0502020202020204" pitchFamily="34" charset="0"/>
                <a:ea typeface="Calibri" panose="020F0502020204030204" pitchFamily="34" charset="0"/>
                <a:cs typeface="Times New Roman" panose="02020603050405020304" pitchFamily="18" charset="0"/>
              </a:rPr>
              <a:t>Please help us to live well together this year and to do our very best to keep the promises we have made.</a:t>
            </a:r>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10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915838"/>
            <a:ext cx="8679468" cy="1805709"/>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kumimoji="0" lang="en-GB" sz="28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lang="en-GB" sz="2800" b="1" dirty="0">
                <a:solidFill>
                  <a:schemeClr val="bg1"/>
                </a:solidFill>
                <a:latin typeface="Century Gothic" panose="020B0502020202020204" pitchFamily="34" charset="0"/>
                <a:ea typeface="MS Mincho" panose="02020609040205080304" pitchFamily="49" charset="-128"/>
              </a:rPr>
              <a:t>May our school’s values help each one                       of us to be happy.</a:t>
            </a:r>
            <a:endParaRPr kumimoji="0" lang="en-GB" sz="1800" b="1" i="0" u="none" strike="noStrike" kern="1200" cap="none" spc="0" normalizeH="0" baseline="0" noProof="0" dirty="0">
              <a:ln>
                <a:noFill/>
              </a:ln>
              <a:solidFill>
                <a:schemeClr val="bg1"/>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Picture 2" descr="A young child holding a chalkboard&#10;&#10;Description automatically generated">
            <a:extLst>
              <a:ext uri="{FF2B5EF4-FFF2-40B4-BE49-F238E27FC236}">
                <a16:creationId xmlns:a16="http://schemas.microsoft.com/office/drawing/2014/main" id="{8953BE87-6846-4DAF-AC63-33AE7455CF5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2026" y="136453"/>
            <a:ext cx="8159948" cy="4656516"/>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1" descr="Raised hand with solid fill">
            <a:extLst>
              <a:ext uri="{FF2B5EF4-FFF2-40B4-BE49-F238E27FC236}">
                <a16:creationId xmlns:a16="http://schemas.microsoft.com/office/drawing/2014/main" id="{1E14F015-FABF-A2A5-ECBB-293C6DB6BEF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95636" y="188640"/>
            <a:ext cx="6552728" cy="6552728"/>
          </a:xfrm>
          <a:prstGeom prst="rect">
            <a:avLst/>
          </a:prstGeom>
        </p:spPr>
      </p:pic>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ball with a face drawn on it&#10;&#10;Description automatically generated">
            <a:extLst>
              <a:ext uri="{FF2B5EF4-FFF2-40B4-BE49-F238E27FC236}">
                <a16:creationId xmlns:a16="http://schemas.microsoft.com/office/drawing/2014/main" id="{B8570FB1-477C-E36F-563A-0EC7B64F81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
        <p:nvSpPr>
          <p:cNvPr id="4" name="TextBox 3">
            <a:extLst>
              <a:ext uri="{FF2B5EF4-FFF2-40B4-BE49-F238E27FC236}">
                <a16:creationId xmlns:a16="http://schemas.microsoft.com/office/drawing/2014/main" id="{3E65051B-383A-E030-366E-953AF4846240}"/>
              </a:ext>
            </a:extLst>
          </p:cNvPr>
          <p:cNvSpPr txBox="1"/>
          <p:nvPr/>
        </p:nvSpPr>
        <p:spPr>
          <a:xfrm>
            <a:off x="395536" y="764704"/>
            <a:ext cx="8280920" cy="1754326"/>
          </a:xfrm>
          <a:prstGeom prst="rect">
            <a:avLst/>
          </a:prstGeom>
          <a:noFill/>
        </p:spPr>
        <p:txBody>
          <a:bodyPr wrap="square" rtlCol="0">
            <a:spAutoFit/>
          </a:bodyPr>
          <a:lstStyle/>
          <a:p>
            <a:r>
              <a:rPr lang="en-GB" sz="5400" b="1" dirty="0">
                <a:solidFill>
                  <a:schemeClr val="bg1"/>
                </a:solidFill>
                <a:latin typeface="Century Gothic" panose="020B0502020202020204" pitchFamily="34" charset="0"/>
              </a:rPr>
              <a:t>If you’re happy and you know it……</a:t>
            </a:r>
          </a:p>
        </p:txBody>
      </p:sp>
      <p:pic>
        <p:nvPicPr>
          <p:cNvPr id="6" name="Graphic 5" descr="Clapping hands with solid fill">
            <a:extLst>
              <a:ext uri="{FF2B5EF4-FFF2-40B4-BE49-F238E27FC236}">
                <a16:creationId xmlns:a16="http://schemas.microsoft.com/office/drawing/2014/main" id="{A56E253E-721E-1284-7026-BC75F9213C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44208" y="3501008"/>
            <a:ext cx="2786608" cy="2786608"/>
          </a:xfrm>
          <a:prstGeom prst="rect">
            <a:avLst/>
          </a:prstGeom>
        </p:spPr>
      </p:pic>
    </p:spTree>
    <p:extLst>
      <p:ext uri="{BB962C8B-B14F-4D97-AF65-F5344CB8AC3E}">
        <p14:creationId xmlns:p14="http://schemas.microsoft.com/office/powerpoint/2010/main" val="20518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on a mountain with arms outstretched&#10;&#10;Description automatically generated">
            <a:extLst>
              <a:ext uri="{FF2B5EF4-FFF2-40B4-BE49-F238E27FC236}">
                <a16:creationId xmlns:a16="http://schemas.microsoft.com/office/drawing/2014/main" id="{DAD759A1-2676-B0F7-93A9-F2FF3A3DA5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421821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ter drops on a window&#10;&#10;Description automatically generated">
            <a:extLst>
              <a:ext uri="{FF2B5EF4-FFF2-40B4-BE49-F238E27FC236}">
                <a16:creationId xmlns:a16="http://schemas.microsoft.com/office/drawing/2014/main" id="{38E5503A-D044-FC2A-56DC-DF14ED7D65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406905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nowy landscape with trees and a path&#10;&#10;Description automatically generated">
            <a:extLst>
              <a:ext uri="{FF2B5EF4-FFF2-40B4-BE49-F238E27FC236}">
                <a16:creationId xmlns:a16="http://schemas.microsoft.com/office/drawing/2014/main" id="{D14B3085-D60C-06EF-B7AA-8ADF4EDEB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Tree>
    <p:extLst>
      <p:ext uri="{BB962C8B-B14F-4D97-AF65-F5344CB8AC3E}">
        <p14:creationId xmlns:p14="http://schemas.microsoft.com/office/powerpoint/2010/main" val="37274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zza with basil on a wooden plate&#10;&#10;Description automatically generated">
            <a:extLst>
              <a:ext uri="{FF2B5EF4-FFF2-40B4-BE49-F238E27FC236}">
                <a16:creationId xmlns:a16="http://schemas.microsoft.com/office/drawing/2014/main" id="{08138798-E7B0-0D44-B28E-A9320BA256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395335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animals next to each other&#10;&#10;Description automatically generated">
            <a:extLst>
              <a:ext uri="{FF2B5EF4-FFF2-40B4-BE49-F238E27FC236}">
                <a16:creationId xmlns:a16="http://schemas.microsoft.com/office/drawing/2014/main" id="{B9F1EDF5-7BBA-3FD0-6A68-1E8D3C53A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399886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lk on the ground with words&#10;&#10;Description automatically generated">
            <a:extLst>
              <a:ext uri="{FF2B5EF4-FFF2-40B4-BE49-F238E27FC236}">
                <a16:creationId xmlns:a16="http://schemas.microsoft.com/office/drawing/2014/main" id="{63ECDD75-C143-A3C2-229E-235D873815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52736"/>
            <a:ext cx="9144000" cy="4752528"/>
          </a:xfrm>
          <a:prstGeom prst="rect">
            <a:avLst/>
          </a:prstGeom>
          <a:solidFill>
            <a:schemeClr val="bg1"/>
          </a:solidFill>
          <a:ln>
            <a:solidFill>
              <a:schemeClr val="bg1"/>
            </a:solidFill>
          </a:ln>
        </p:spPr>
      </p:pic>
    </p:spTree>
    <p:extLst>
      <p:ext uri="{BB962C8B-B14F-4D97-AF65-F5344CB8AC3E}">
        <p14:creationId xmlns:p14="http://schemas.microsoft.com/office/powerpoint/2010/main" val="228996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kissing a baby on a bench&#10;&#10;Description automatically generated">
            <a:extLst>
              <a:ext uri="{FF2B5EF4-FFF2-40B4-BE49-F238E27FC236}">
                <a16:creationId xmlns:a16="http://schemas.microsoft.com/office/drawing/2014/main" id="{DE77B19B-5992-9AA1-F616-20C3787059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12098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883</Words>
  <Application>Microsoft Office PowerPoint</Application>
  <PresentationFormat>On-screen Show (4:3)</PresentationFormat>
  <Paragraphs>70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Century Gothic</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57</cp:revision>
  <dcterms:created xsi:type="dcterms:W3CDTF">2008-03-03T20:29:43Z</dcterms:created>
  <dcterms:modified xsi:type="dcterms:W3CDTF">2024-08-08T14:42:14Z</dcterms:modified>
</cp:coreProperties>
</file>