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8" r:id="rId2"/>
  </p:sldMasterIdLst>
  <p:notesMasterIdLst>
    <p:notesMasterId r:id="rId19"/>
  </p:notesMasterIdLst>
  <p:sldIdLst>
    <p:sldId id="792" r:id="rId3"/>
    <p:sldId id="794" r:id="rId4"/>
    <p:sldId id="527" r:id="rId5"/>
    <p:sldId id="813" r:id="rId6"/>
    <p:sldId id="264" r:id="rId7"/>
    <p:sldId id="816" r:id="rId8"/>
    <p:sldId id="819" r:id="rId9"/>
    <p:sldId id="818" r:id="rId10"/>
    <p:sldId id="820" r:id="rId11"/>
    <p:sldId id="821" r:id="rId12"/>
    <p:sldId id="817" r:id="rId13"/>
    <p:sldId id="822" r:id="rId14"/>
    <p:sldId id="523" r:id="rId15"/>
    <p:sldId id="805" r:id="rId16"/>
    <p:sldId id="524" r:id="rId17"/>
    <p:sldId id="804"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0" autoAdjust="0"/>
    <p:restoredTop sz="79751" autoAdjust="0"/>
  </p:normalViewPr>
  <p:slideViewPr>
    <p:cSldViewPr snapToGrid="0">
      <p:cViewPr varScale="1">
        <p:scale>
          <a:sx n="81" d="100"/>
          <a:sy n="81" d="100"/>
        </p:scale>
        <p:origin x="6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52B619-F918-4833-ADA0-7949AD098C9F}" type="datetimeFigureOut">
              <a:rPr lang="en-GB" smtClean="0"/>
              <a:t>11/03/2024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435BF7-4604-4371-A6DB-0F36B037A517}" type="slidenum">
              <a:rPr lang="en-GB" smtClean="0"/>
              <a:t>‹#›</a:t>
            </a:fld>
            <a:endParaRPr lang="en-GB"/>
          </a:p>
        </p:txBody>
      </p:sp>
    </p:spTree>
    <p:extLst>
      <p:ext uri="{BB962C8B-B14F-4D97-AF65-F5344CB8AC3E}">
        <p14:creationId xmlns:p14="http://schemas.microsoft.com/office/powerpoint/2010/main" val="3571009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32119D1E-31D6-D786-9E32-E4C9043FE9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A947C5F9-570A-EC72-D454-B04DA25D74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 </a:t>
            </a:r>
            <a:r>
              <a:rPr lang="en-GB" sz="1800" dirty="0">
                <a:effectLst/>
                <a:latin typeface="Calibri" panose="020F0502020204030204" pitchFamily="34" charset="0"/>
                <a:ea typeface="MS Mincho" panose="02020609040205080304" pitchFamily="49" charset="-128"/>
              </a:rPr>
              <a:t>Use our new gathering words. Why not invent your own actions to accompany them?</a:t>
            </a:r>
          </a:p>
          <a:p>
            <a:pPr marL="285750" indent="-285750">
              <a:buFont typeface="Arial" panose="020B0604020202020204" pitchFamily="34" charset="0"/>
              <a:buChar char="•"/>
            </a:pPr>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Leader: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We are here together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Symbol" panose="05050102010706020507" pitchFamily="18" charset="2"/>
              <a:buChar cha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Children: With ears ready to hear and hands ready to serve.</a:t>
            </a:r>
          </a:p>
          <a:p>
            <a:pPr marL="342900" lvl="0" indent="-342900">
              <a:buFont typeface="Symbol" panose="05050102010706020507" pitchFamily="18" charset="2"/>
              <a:buChar char=""/>
            </a:pPr>
            <a:r>
              <a:rPr lang="en-GB" sz="1800" b="1" i="1" dirty="0">
                <a:effectLst/>
                <a:latin typeface="Calibri" panose="020F0502020204030204" pitchFamily="34" charset="0"/>
                <a:ea typeface="MS Mincho" panose="02020609040205080304" pitchFamily="49" charset="-128"/>
              </a:rPr>
              <a:t>All: </a:t>
            </a:r>
            <a:r>
              <a:rPr lang="en-GB" sz="1800" b="1" dirty="0">
                <a:effectLst/>
                <a:latin typeface="Calibri" panose="020F0502020204030204" pitchFamily="34" charset="0"/>
                <a:ea typeface="MS Mincho" panose="02020609040205080304" pitchFamily="49" charset="-128"/>
              </a:rPr>
              <a:t>May we be wise in all our actions today.</a:t>
            </a:r>
            <a:endParaRPr lang="en-US" altLang="en-US" b="1" dirty="0">
              <a:cs typeface="Times New Roman" panose="02020603050405020304" pitchFamily="18" charset="0"/>
            </a:endParaRPr>
          </a:p>
        </p:txBody>
      </p:sp>
      <p:sp>
        <p:nvSpPr>
          <p:cNvPr id="6148" name="Slide Number Placeholder 3">
            <a:extLst>
              <a:ext uri="{FF2B5EF4-FFF2-40B4-BE49-F238E27FC236}">
                <a16:creationId xmlns:a16="http://schemas.microsoft.com/office/drawing/2014/main" id="{735383D2-291E-8976-ACCE-48E1320871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3EC9C2F-B570-47DB-AE86-C8120FBF935D}"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Slide 10: </a:t>
            </a:r>
            <a:r>
              <a:rPr lang="en-GB" sz="1800" dirty="0">
                <a:effectLst/>
                <a:latin typeface="Calibri" panose="020F0502020204030204" pitchFamily="34" charset="0"/>
                <a:ea typeface="Calibri" panose="020F0502020204030204" pitchFamily="34" charset="0"/>
                <a:cs typeface="Times New Roman" panose="02020603050405020304" pitchFamily="18" charset="0"/>
              </a:rPr>
              <a:t>The argument divided the happy little community that the oxen had made together under the trees – with disastrous consequences. The same is true for us…..arguments can leave people feeling isolated and alone, just like Daisy, Donald, Dennis and Doris. We all know how it feels when people aren’t getting along together – and so Wise King Solomon’s words seem to be such good advice to us as a school community: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t>
            </a:r>
            <a:r>
              <a:rPr lang="en-GB" sz="1800" b="1" dirty="0">
                <a:effectLst/>
                <a:latin typeface="Calibri" panose="020F0502020204030204" pitchFamily="34" charset="0"/>
                <a:ea typeface="Calibri" panose="020F0502020204030204" pitchFamily="34" charset="0"/>
                <a:cs typeface="Times New Roman" panose="02020603050405020304" pitchFamily="18" charset="0"/>
              </a:rPr>
              <a:t>The start of an argument is like a leak in a dam – so stop it before it bursts!</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Our wise words today remind us to try to stop arguments before they get out of control.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Arguments divide communities and stop people from getting along. That doesn’t mean we can’t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disagree</a:t>
            </a:r>
            <a:r>
              <a:rPr lang="en-GB" sz="1800" dirty="0">
                <a:effectLst/>
                <a:latin typeface="Calibri" panose="020F0502020204030204" pitchFamily="34" charset="0"/>
                <a:ea typeface="Calibri" panose="020F0502020204030204" pitchFamily="34" charset="0"/>
                <a:cs typeface="Times New Roman" panose="02020603050405020304" pitchFamily="18" charset="0"/>
              </a:rPr>
              <a:t> with each other, because that would be totally unrealistic – of course arguments will happen from time to time. But we also need to help each other to put things right when they do go wrong. As we come towards the end of our time today, I wonder what advice you might have given Daisy, Donald, Dennis and Doris, to help them to do this: to sort out their differences before the lion got the better of them? [ask pupils to share]</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CC435BF7-4604-4371-A6DB-0F36B037A517}" type="slidenum">
              <a:rPr lang="en-GB" smtClean="0"/>
              <a:t>10</a:t>
            </a:fld>
            <a:endParaRPr lang="en-GB"/>
          </a:p>
        </p:txBody>
      </p:sp>
    </p:spTree>
    <p:extLst>
      <p:ext uri="{BB962C8B-B14F-4D97-AF65-F5344CB8AC3E}">
        <p14:creationId xmlns:p14="http://schemas.microsoft.com/office/powerpoint/2010/main" val="2047115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11: Responding and words for worship</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So let’s look at another word hidden in another word!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ForGIVEness</a:t>
            </a:r>
            <a:r>
              <a:rPr lang="en-GB" sz="1800" b="1" dirty="0">
                <a:effectLst/>
                <a:latin typeface="Calibri" panose="020F0502020204030204" pitchFamily="34" charset="0"/>
                <a:ea typeface="Calibri" panose="020F0502020204030204" pitchFamily="34" charset="0"/>
                <a:cs typeface="Times New Roman" panose="02020603050405020304" pitchFamily="18" charset="0"/>
              </a:rPr>
              <a:t>’.</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This important word ‘forgiveness’ is the key to helping us to stop arguments – and we hope is at the heart of our school community, helping us to put things right when they go wrong. [children may have used this word already in their advice to the Four Oxen – or at least conveyed the importance of saying ‘sorry’]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When we forgive each other, we GIVE each other the chance to start again, to rebuild what might have been broken by the argument, to bring peace.</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[NB If you’ve been using the zips in your reflective areas, it might help to visualise this concept using the zip]</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CC435BF7-4604-4371-A6DB-0F36B037A517}" type="slidenum">
              <a:rPr lang="en-GB" smtClean="0"/>
              <a:t>11</a:t>
            </a:fld>
            <a:endParaRPr lang="en-GB"/>
          </a:p>
        </p:txBody>
      </p:sp>
    </p:spTree>
    <p:extLst>
      <p:ext uri="{BB962C8B-B14F-4D97-AF65-F5344CB8AC3E}">
        <p14:creationId xmlns:p14="http://schemas.microsoft.com/office/powerpoint/2010/main" val="1346480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Slide 12: </a:t>
            </a:r>
            <a:r>
              <a:rPr lang="en-US" sz="1800" dirty="0">
                <a:effectLst/>
                <a:latin typeface="Calibri" panose="020F0502020204030204" pitchFamily="34" charset="0"/>
                <a:ea typeface="Calibri" panose="020F0502020204030204" pitchFamily="34" charset="0"/>
                <a:cs typeface="Times New Roman" panose="02020603050405020304" pitchFamily="18" charset="0"/>
              </a:rPr>
              <a:t>In the quietness of your own heart now, think about a time when you needed – or gave – forgiveness. Think about how it felt before….and after the forgiveness happened…..[leave a good pause here for reflection]</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b="1" dirty="0">
                <a:effectLst/>
                <a:latin typeface="Calibri" panose="020F0502020204030204" pitchFamily="34" charset="0"/>
                <a:ea typeface="Calibri" panose="020F0502020204030204" pitchFamily="34" charset="0"/>
                <a:cs typeface="Times New Roman" panose="02020603050405020304" pitchFamily="18" charset="0"/>
              </a:rPr>
              <a:t>….I wonder how forgiveness might help to stop arguments from getting out of control?....</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b="1" dirty="0">
                <a:effectLst/>
                <a:latin typeface="Calibri" panose="020F0502020204030204" pitchFamily="34" charset="0"/>
                <a:ea typeface="Calibri" panose="020F0502020204030204" pitchFamily="34" charset="0"/>
                <a:cs typeface="Times New Roman" panose="02020603050405020304" pitchFamily="18" charset="0"/>
              </a:rPr>
              <a:t>….I wonder what forgiveness looks like in our school community?....</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The Bible tells people who are Christians that forgiveness is God’s idea – that they can forgive because he is forgiving. So what better way to end our time together today than to pray and ask for God’s help? If you want to do this – to pray – then find a way to make the prayer your own and if you’d like to, to join in the Amen at the end.</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CC435BF7-4604-4371-A6DB-0F36B037A517}" type="slidenum">
              <a:rPr lang="en-GB" smtClean="0"/>
              <a:t>12</a:t>
            </a:fld>
            <a:endParaRPr lang="en-GB"/>
          </a:p>
        </p:txBody>
      </p:sp>
    </p:spTree>
    <p:extLst>
      <p:ext uri="{BB962C8B-B14F-4D97-AF65-F5344CB8AC3E}">
        <p14:creationId xmlns:p14="http://schemas.microsoft.com/office/powerpoint/2010/main" val="153004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6629F1C-0809-4594-860D-0945591F27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7AE2DC5-A799-46DA-BC3C-0866EC4028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Slide 13: Prayer</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God who is forgiving, we come to you today knowing that we often find this hard. In our school community and in our families, we want to give each other the chance to start again when things have gone wrong. Please help us, we pray.</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spcBef>
                <a:spcPct val="0"/>
              </a:spcBef>
            </a:pPr>
            <a:endParaRPr lang="en-GB" altLang="en-US" dirty="0">
              <a:ea typeface="Calibri" panose="020F0502020204030204" pitchFamily="34" charset="0"/>
              <a:cs typeface="Times New Roman" panose="02020603050405020304" pitchFamily="18" charset="0"/>
            </a:endParaRPr>
          </a:p>
        </p:txBody>
      </p:sp>
      <p:sp>
        <p:nvSpPr>
          <p:cNvPr id="36868" name="Slide Number Placeholder 3">
            <a:extLst>
              <a:ext uri="{FF2B5EF4-FFF2-40B4-BE49-F238E27FC236}">
                <a16:creationId xmlns:a16="http://schemas.microsoft.com/office/drawing/2014/main" id="{40E98E1D-BBEB-41E9-B930-D500A66A9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360966-C245-46BC-915D-8E2EDA6AAF3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6629F1C-0809-4594-860D-0945591F27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7AE2DC5-A799-46DA-BC3C-0866EC4028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ea typeface="Calibri" panose="020F0502020204030204" pitchFamily="34" charset="0"/>
              <a:cs typeface="Times New Roman" panose="02020603050405020304" pitchFamily="18" charset="0"/>
            </a:endParaRPr>
          </a:p>
        </p:txBody>
      </p:sp>
      <p:sp>
        <p:nvSpPr>
          <p:cNvPr id="36868" name="Slide Number Placeholder 3">
            <a:extLst>
              <a:ext uri="{FF2B5EF4-FFF2-40B4-BE49-F238E27FC236}">
                <a16:creationId xmlns:a16="http://schemas.microsoft.com/office/drawing/2014/main" id="{40E98E1D-BBEB-41E9-B930-D500A66A9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360966-C245-46BC-915D-8E2EDA6AAF3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12279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26AB6F3-3340-4CE7-A011-AE09ADFADF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4C093FD9-7AD3-46A0-AC14-58F4B15727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p>
        </p:txBody>
      </p:sp>
      <p:sp>
        <p:nvSpPr>
          <p:cNvPr id="38916" name="Slide Number Placeholder 3">
            <a:extLst>
              <a:ext uri="{FF2B5EF4-FFF2-40B4-BE49-F238E27FC236}">
                <a16:creationId xmlns:a16="http://schemas.microsoft.com/office/drawing/2014/main" id="{5BFFD696-F8B6-4987-9DDE-CE2F90C960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635C61-8433-4CE2-8C8F-70272C2C1BD2}"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Reflective prayer activity: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There are many parts of our world that are not very peaceful at the moment.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Use a zip to help you to pray for places where peace is needed.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Or use the zip to help you pray for people who you know who have argued.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C435BF7-4604-4371-A6DB-0F36B037A517}" type="slidenum">
              <a:rPr lang="en-GB" smtClean="0"/>
              <a:t>16</a:t>
            </a:fld>
            <a:endParaRPr lang="en-GB"/>
          </a:p>
        </p:txBody>
      </p:sp>
    </p:spTree>
    <p:extLst>
      <p:ext uri="{BB962C8B-B14F-4D97-AF65-F5344CB8AC3E}">
        <p14:creationId xmlns:p14="http://schemas.microsoft.com/office/powerpoint/2010/main" val="1178276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Slide 2:</a:t>
            </a:r>
            <a:r>
              <a:rPr lang="en-GB" sz="1800" dirty="0">
                <a:effectLst/>
                <a:latin typeface="Calibri" panose="020F0502020204030204" pitchFamily="34" charset="0"/>
                <a:ea typeface="Calibri" panose="020F0502020204030204" pitchFamily="34" charset="0"/>
                <a:cs typeface="Times New Roman" panose="02020603050405020304" pitchFamily="18" charset="0"/>
              </a:rPr>
              <a:t> Let’s start today by reminding each other of this week’s Wise Words from King Solomon’s book of Proverbs, in the Bible:</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marL="0" lvl="0" indent="0">
              <a:buFont typeface="Symbol" panose="05050102010706020507" pitchFamily="18" charset="2"/>
              <a:buNone/>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02FAC1-C2DA-4EE7-A6B9-692D7D42DF4F}"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3239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Slide 3: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The start of an argument is like a leak in a dam – so stop it before it bursts!</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DB9247B-441B-40B5-A604-AE94B6C49405}" type="slidenum">
              <a:rPr lang="en-GB" smtClean="0"/>
              <a:t>3</a:t>
            </a:fld>
            <a:endParaRPr lang="en-GB"/>
          </a:p>
        </p:txBody>
      </p:sp>
    </p:spTree>
    <p:extLst>
      <p:ext uri="{BB962C8B-B14F-4D97-AF65-F5344CB8AC3E}">
        <p14:creationId xmlns:p14="http://schemas.microsoft.com/office/powerpoint/2010/main" val="2424635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Slide 4: </a:t>
            </a:r>
            <a:r>
              <a:rPr lang="en-GB" sz="1800" dirty="0">
                <a:effectLst/>
                <a:latin typeface="Calibri" panose="020F0502020204030204" pitchFamily="34" charset="0"/>
                <a:ea typeface="Calibri" panose="020F0502020204030204" pitchFamily="34" charset="0"/>
                <a:cs typeface="Times New Roman" panose="02020603050405020304" pitchFamily="18" charset="0"/>
              </a:rPr>
              <a:t>Earlier this week, we looked at the word ‘argument’ and noticed the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tiny word ‘ME’ in the middle....</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Arguments often happen because WE want something OUR way. We also heard the advice that Jesus gave to his friends about being peacemakers. We shared stories from the classroom of ways to try to stop arguments from getting out of control and we’re going to share another story together now to help us to think some more. It’s a story by our favourite Greek author….</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CC435BF7-4604-4371-A6DB-0F36B037A517}" type="slidenum">
              <a:rPr lang="en-GB" smtClean="0"/>
              <a:t>4</a:t>
            </a:fld>
            <a:endParaRPr lang="en-GB"/>
          </a:p>
        </p:txBody>
      </p:sp>
    </p:spTree>
    <p:extLst>
      <p:ext uri="{BB962C8B-B14F-4D97-AF65-F5344CB8AC3E}">
        <p14:creationId xmlns:p14="http://schemas.microsoft.com/office/powerpoint/2010/main" val="3331322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Slide 5: ….Aesop…. </a:t>
            </a:r>
            <a:r>
              <a:rPr lang="en-GB" sz="1800" dirty="0">
                <a:effectLst/>
                <a:latin typeface="Calibri" panose="020F0502020204030204" pitchFamily="34" charset="0"/>
                <a:ea typeface="Calibri" panose="020F0502020204030204" pitchFamily="34" charset="0"/>
                <a:cs typeface="Times New Roman" panose="02020603050405020304" pitchFamily="18" charset="0"/>
              </a:rPr>
              <a:t>about Four Oxen (which are large animals with horns, a bit like cows).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CC435BF7-4604-4371-A6DB-0F36B037A517}" type="slidenum">
              <a:rPr lang="en-GB" smtClean="0"/>
              <a:t>5</a:t>
            </a:fld>
            <a:endParaRPr lang="en-GB"/>
          </a:p>
        </p:txBody>
      </p:sp>
    </p:spTree>
    <p:extLst>
      <p:ext uri="{BB962C8B-B14F-4D97-AF65-F5344CB8AC3E}">
        <p14:creationId xmlns:p14="http://schemas.microsoft.com/office/powerpoint/2010/main" val="4110980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Slide 6: </a:t>
            </a:r>
            <a:r>
              <a:rPr lang="en-GB" sz="1800" dirty="0">
                <a:effectLst/>
                <a:latin typeface="Calibri" panose="020F0502020204030204" pitchFamily="34" charset="0"/>
                <a:ea typeface="Calibri" panose="020F0502020204030204" pitchFamily="34" charset="0"/>
                <a:cs typeface="Times New Roman" panose="02020603050405020304" pitchFamily="18" charset="0"/>
              </a:rPr>
              <a:t>In a dusty field lived four oxen – Daisy, Donald, Dennis and Doris. They were all firm friends. They didn’t lead very exciting lives and spent most of their days chewing under the shade of the large olive tree that grew at one end of the field.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 only time they moved apart from each other was early in the morning, before the sun got too hot, and then, they would find their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favourite</a:t>
            </a:r>
            <a:r>
              <a:rPr lang="en-US" sz="1800" dirty="0">
                <a:effectLst/>
                <a:latin typeface="Calibri" panose="020F0502020204030204" pitchFamily="34" charset="0"/>
                <a:ea typeface="Calibri" panose="020F0502020204030204" pitchFamily="34" charset="0"/>
                <a:cs typeface="Times New Roman" panose="02020603050405020304" pitchFamily="18" charset="0"/>
              </a:rPr>
              <a:t> part of the field. As the day got hotter and hotter, they would keep each other company under the shade of the big olive tree, dozing, or chewing or just idly chatting. And that was how they lived out their days, until the day of the argument that nearly ended their friendship….</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Early one morning, as the four oxen were going about their business in their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favourite</a:t>
            </a:r>
            <a:r>
              <a:rPr lang="en-US" sz="1800" dirty="0">
                <a:effectLst/>
                <a:latin typeface="Calibri" panose="020F0502020204030204" pitchFamily="34" charset="0"/>
                <a:ea typeface="Calibri" panose="020F0502020204030204" pitchFamily="34" charset="0"/>
                <a:cs typeface="Times New Roman" panose="02020603050405020304" pitchFamily="18" charset="0"/>
              </a:rPr>
              <a:t> parts of the field, Doris suddenly pricked up her ears and raised her head as she heard a sound, one that she couldn’t recall having heard before. It was the sound of soft feet, padding her way….then…. …a rustling sound in the bushes beside the field. Doris instinctively knew that something was not right and, nostrils flaring, she called to her friends….. and from the other three corners of the field, Daisy, Dennis and Donald all rushed towards Doris, who was running away from the strange sound that she had heard.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CC435BF7-4604-4371-A6DB-0F36B037A517}" type="slidenum">
              <a:rPr lang="en-GB" smtClean="0"/>
              <a:t>6</a:t>
            </a:fld>
            <a:endParaRPr lang="en-GB"/>
          </a:p>
        </p:txBody>
      </p:sp>
    </p:spTree>
    <p:extLst>
      <p:ext uri="{BB962C8B-B14F-4D97-AF65-F5344CB8AC3E}">
        <p14:creationId xmlns:p14="http://schemas.microsoft.com/office/powerpoint/2010/main" val="1015557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Slide 7: </a:t>
            </a:r>
            <a:r>
              <a:rPr lang="en-US" sz="1800" dirty="0">
                <a:effectLst/>
                <a:latin typeface="Calibri" panose="020F0502020204030204" pitchFamily="34" charset="0"/>
                <a:ea typeface="Calibri" panose="020F0502020204030204" pitchFamily="34" charset="0"/>
                <a:cs typeface="Times New Roman" panose="02020603050405020304" pitchFamily="18" charset="0"/>
              </a:rPr>
              <a:t>It was a lion!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He had spotted Doris chewing peacefully in her corner and had thought she would make a delicious breakfast. But the lion had not been quite fast enough. The four oxen had turned their tails towards each other with their horns facing outwards, so that every place that the lion tried to attack them, he was met with their sharp, pointed horns. Eventually the lion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realised</a:t>
            </a:r>
            <a:r>
              <a:rPr lang="en-US" sz="1800" dirty="0">
                <a:effectLst/>
                <a:latin typeface="Calibri" panose="020F0502020204030204" pitchFamily="34" charset="0"/>
                <a:ea typeface="Calibri" panose="020F0502020204030204" pitchFamily="34" charset="0"/>
                <a:cs typeface="Times New Roman" panose="02020603050405020304" pitchFamily="18" charset="0"/>
              </a:rPr>
              <a:t> he wasn’t going to get a meal this way, gave up and padded away, leaving the four oxen panting and exhausted.</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Day after day, the same thing happened. As each of the four oxen were going about their early morning activities, one of them would hear the soft, padding footsteps of the lion approaching. But each day, the lion was met by oxen horns whichever way he aimed his attack. Until about a week later, that is, when the oxen were exhausted and thoroughly fed up with this new daily routine….</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CC435BF7-4604-4371-A6DB-0F36B037A517}" type="slidenum">
              <a:rPr lang="en-GB" smtClean="0"/>
              <a:t>7</a:t>
            </a:fld>
            <a:endParaRPr lang="en-GB"/>
          </a:p>
        </p:txBody>
      </p:sp>
    </p:spTree>
    <p:extLst>
      <p:ext uri="{BB962C8B-B14F-4D97-AF65-F5344CB8AC3E}">
        <p14:creationId xmlns:p14="http://schemas.microsoft.com/office/powerpoint/2010/main" val="3353382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Slide 8: </a:t>
            </a:r>
            <a:r>
              <a:rPr lang="en-US" sz="1800" dirty="0">
                <a:effectLst/>
                <a:latin typeface="Calibri" panose="020F0502020204030204" pitchFamily="34" charset="0"/>
                <a:ea typeface="Calibri" panose="020F0502020204030204" pitchFamily="34" charset="0"/>
                <a:cs typeface="Times New Roman" panose="02020603050405020304" pitchFamily="18" charset="0"/>
              </a:rPr>
              <a:t>Standing tail to tail, tired and irritable, they began to argue with each other….. “Your tail’s tickling me!” complained Doris.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“And you keep bumping into me!” moaned Dennis.</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“Stand still, Dennis!” insisted Daisy.</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“Leave him alone!” exclaimed Donald “He’s not doing anything wrong..”</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Before long, a full-scale argument was taking place….with the oxen all complaining at each other and exclaiming that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they </a:t>
            </a:r>
            <a:r>
              <a:rPr lang="en-US" sz="1800" dirty="0">
                <a:effectLst/>
                <a:latin typeface="Calibri" panose="020F0502020204030204" pitchFamily="34" charset="0"/>
                <a:ea typeface="Calibri" panose="020F0502020204030204" pitchFamily="34" charset="0"/>
                <a:cs typeface="Times New Roman" panose="02020603050405020304" pitchFamily="18" charset="0"/>
              </a:rPr>
              <a:t>were right and the others were wrong. Soon after that, they each sulked off in a huff to their own little corner of the field, completely forgetting why they had been huddled together in the first place. Instead of protecting each other from the hungry lion, they now glared at each other angrily from their own part of the field. They had never experienced this before – and so they had NO IDEA how to put things right between them.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CC435BF7-4604-4371-A6DB-0F36B037A517}" type="slidenum">
              <a:rPr lang="en-GB" smtClean="0"/>
              <a:t>8</a:t>
            </a:fld>
            <a:endParaRPr lang="en-GB"/>
          </a:p>
        </p:txBody>
      </p:sp>
    </p:spTree>
    <p:extLst>
      <p:ext uri="{BB962C8B-B14F-4D97-AF65-F5344CB8AC3E}">
        <p14:creationId xmlns:p14="http://schemas.microsoft.com/office/powerpoint/2010/main" val="559072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Slide 9: </a:t>
            </a:r>
            <a:r>
              <a:rPr lang="en-US" sz="1800" dirty="0">
                <a:effectLst/>
                <a:latin typeface="Calibri" panose="020F0502020204030204" pitchFamily="34" charset="0"/>
                <a:ea typeface="Calibri" panose="020F0502020204030204" pitchFamily="34" charset="0"/>
                <a:cs typeface="Times New Roman" panose="02020603050405020304" pitchFamily="18" charset="0"/>
              </a:rPr>
              <a:t>And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that </a:t>
            </a:r>
            <a:r>
              <a:rPr lang="en-US" sz="1800" dirty="0">
                <a:effectLst/>
                <a:latin typeface="Calibri" panose="020F0502020204030204" pitchFamily="34" charset="0"/>
                <a:ea typeface="Calibri" panose="020F0502020204030204" pitchFamily="34" charset="0"/>
                <a:cs typeface="Times New Roman" panose="02020603050405020304" pitchFamily="18" charset="0"/>
              </a:rPr>
              <a:t>was just what the lion was waiting for…. the argument had driven the oxen apart – and kept them in their own little corners. Now the lion could easily target a single oxen, where he hadn’t been able to get near them when they were all standing together.</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CC435BF7-4604-4371-A6DB-0F36B037A517}" type="slidenum">
              <a:rPr lang="en-GB" smtClean="0"/>
              <a:t>9</a:t>
            </a:fld>
            <a:endParaRPr lang="en-GB"/>
          </a:p>
        </p:txBody>
      </p:sp>
    </p:spTree>
    <p:extLst>
      <p:ext uri="{BB962C8B-B14F-4D97-AF65-F5344CB8AC3E}">
        <p14:creationId xmlns:p14="http://schemas.microsoft.com/office/powerpoint/2010/main" val="4073118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18132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896080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9012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3A9EC96-FA27-4BFD-B4A5-82BD862C0BD3}"/>
              </a:ext>
            </a:extLst>
          </p:cNvPr>
          <p:cNvSpPr>
            <a:spLocks noGrp="1"/>
          </p:cNvSpPr>
          <p:nvPr>
            <p:ph type="dt" sz="half" idx="10"/>
          </p:nvPr>
        </p:nvSpPr>
        <p:spPr/>
        <p:txBody>
          <a:bodyPr/>
          <a:lstStyle>
            <a:lvl1pPr>
              <a:defRPr/>
            </a:lvl1pPr>
          </a:lstStyle>
          <a:p>
            <a:pPr>
              <a:defRPr/>
            </a:pPr>
            <a:fld id="{2CBCF58D-FAEA-439E-9760-1329CC598DA2}" type="datetimeFigureOut">
              <a:rPr lang="en-US" altLang="en-US"/>
              <a:pPr>
                <a:defRPr/>
              </a:pPr>
              <a:t>3/11/2024</a:t>
            </a:fld>
            <a:endParaRPr lang="en-US" altLang="en-US"/>
          </a:p>
        </p:txBody>
      </p:sp>
      <p:sp>
        <p:nvSpPr>
          <p:cNvPr id="5" name="Footer Placeholder 4">
            <a:extLst>
              <a:ext uri="{FF2B5EF4-FFF2-40B4-BE49-F238E27FC236}">
                <a16:creationId xmlns:a16="http://schemas.microsoft.com/office/drawing/2014/main" id="{B4FC18A2-ABFC-4DA8-A99F-BDC0B941F9C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EB98623-5642-4365-A9C0-0028E9815251}"/>
              </a:ext>
            </a:extLst>
          </p:cNvPr>
          <p:cNvSpPr>
            <a:spLocks noGrp="1"/>
          </p:cNvSpPr>
          <p:nvPr>
            <p:ph type="sldNum" sz="quarter" idx="12"/>
          </p:nvPr>
        </p:nvSpPr>
        <p:spPr/>
        <p:txBody>
          <a:bodyPr/>
          <a:lstStyle>
            <a:lvl1pPr>
              <a:defRPr/>
            </a:lvl1pPr>
          </a:lstStyle>
          <a:p>
            <a:pPr>
              <a:defRPr/>
            </a:pPr>
            <a:fld id="{13DA4747-1556-44B2-9E5B-094C7B96DB95}" type="slidenum">
              <a:rPr lang="en-US" altLang="en-US"/>
              <a:pPr>
                <a:defRPr/>
              </a:pPr>
              <a:t>‹#›</a:t>
            </a:fld>
            <a:endParaRPr lang="en-US" altLang="en-US"/>
          </a:p>
        </p:txBody>
      </p:sp>
    </p:spTree>
    <p:extLst>
      <p:ext uri="{BB962C8B-B14F-4D97-AF65-F5344CB8AC3E}">
        <p14:creationId xmlns:p14="http://schemas.microsoft.com/office/powerpoint/2010/main" val="3938247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E3146B3-2A43-4EFB-9658-EBDA1092AD3B}"/>
              </a:ext>
            </a:extLst>
          </p:cNvPr>
          <p:cNvSpPr>
            <a:spLocks noGrp="1"/>
          </p:cNvSpPr>
          <p:nvPr>
            <p:ph type="dt" sz="half" idx="10"/>
          </p:nvPr>
        </p:nvSpPr>
        <p:spPr/>
        <p:txBody>
          <a:bodyPr/>
          <a:lstStyle>
            <a:lvl1pPr>
              <a:defRPr/>
            </a:lvl1pPr>
          </a:lstStyle>
          <a:p>
            <a:pPr>
              <a:defRPr/>
            </a:pPr>
            <a:fld id="{4C38C468-E1F5-444D-B8F5-96931338427C}" type="datetimeFigureOut">
              <a:rPr lang="en-US" altLang="en-US"/>
              <a:pPr>
                <a:defRPr/>
              </a:pPr>
              <a:t>3/11/2024</a:t>
            </a:fld>
            <a:endParaRPr lang="en-US" altLang="en-US"/>
          </a:p>
        </p:txBody>
      </p:sp>
      <p:sp>
        <p:nvSpPr>
          <p:cNvPr id="5" name="Footer Placeholder 4">
            <a:extLst>
              <a:ext uri="{FF2B5EF4-FFF2-40B4-BE49-F238E27FC236}">
                <a16:creationId xmlns:a16="http://schemas.microsoft.com/office/drawing/2014/main" id="{3DEFD03F-9301-4E9A-ADE7-F877CE074F8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8757639-6DC3-40D0-B849-880787A808C1}"/>
              </a:ext>
            </a:extLst>
          </p:cNvPr>
          <p:cNvSpPr>
            <a:spLocks noGrp="1"/>
          </p:cNvSpPr>
          <p:nvPr>
            <p:ph type="sldNum" sz="quarter" idx="12"/>
          </p:nvPr>
        </p:nvSpPr>
        <p:spPr/>
        <p:txBody>
          <a:bodyPr/>
          <a:lstStyle>
            <a:lvl1pPr>
              <a:defRPr/>
            </a:lvl1pPr>
          </a:lstStyle>
          <a:p>
            <a:pPr>
              <a:defRPr/>
            </a:pPr>
            <a:fld id="{CFE88662-6E3E-427D-9DBE-A30CC398F90F}" type="slidenum">
              <a:rPr lang="en-US" altLang="en-US"/>
              <a:pPr>
                <a:defRPr/>
              </a:pPr>
              <a:t>‹#›</a:t>
            </a:fld>
            <a:endParaRPr lang="en-US" altLang="en-US"/>
          </a:p>
        </p:txBody>
      </p:sp>
    </p:spTree>
    <p:extLst>
      <p:ext uri="{BB962C8B-B14F-4D97-AF65-F5344CB8AC3E}">
        <p14:creationId xmlns:p14="http://schemas.microsoft.com/office/powerpoint/2010/main" val="276934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BA88C60-BD82-46DE-85BA-3651B421A2B0}"/>
              </a:ext>
            </a:extLst>
          </p:cNvPr>
          <p:cNvSpPr>
            <a:spLocks noGrp="1"/>
          </p:cNvSpPr>
          <p:nvPr>
            <p:ph type="dt" sz="half" idx="10"/>
          </p:nvPr>
        </p:nvSpPr>
        <p:spPr/>
        <p:txBody>
          <a:bodyPr/>
          <a:lstStyle>
            <a:lvl1pPr>
              <a:defRPr/>
            </a:lvl1pPr>
          </a:lstStyle>
          <a:p>
            <a:pPr>
              <a:defRPr/>
            </a:pPr>
            <a:fld id="{DE1E3629-B83A-4246-B5BA-D42A699FE52C}" type="datetimeFigureOut">
              <a:rPr lang="en-US" altLang="en-US"/>
              <a:pPr>
                <a:defRPr/>
              </a:pPr>
              <a:t>3/11/2024</a:t>
            </a:fld>
            <a:endParaRPr lang="en-US" altLang="en-US"/>
          </a:p>
        </p:txBody>
      </p:sp>
      <p:sp>
        <p:nvSpPr>
          <p:cNvPr id="5" name="Footer Placeholder 4">
            <a:extLst>
              <a:ext uri="{FF2B5EF4-FFF2-40B4-BE49-F238E27FC236}">
                <a16:creationId xmlns:a16="http://schemas.microsoft.com/office/drawing/2014/main" id="{5305CC6C-F524-417F-982D-FF4184AFEE7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BD994CF-6843-4C5B-9B93-A7C1939F8378}"/>
              </a:ext>
            </a:extLst>
          </p:cNvPr>
          <p:cNvSpPr>
            <a:spLocks noGrp="1"/>
          </p:cNvSpPr>
          <p:nvPr>
            <p:ph type="sldNum" sz="quarter" idx="12"/>
          </p:nvPr>
        </p:nvSpPr>
        <p:spPr/>
        <p:txBody>
          <a:bodyPr/>
          <a:lstStyle>
            <a:lvl1pPr>
              <a:defRPr/>
            </a:lvl1pPr>
          </a:lstStyle>
          <a:p>
            <a:pPr>
              <a:defRPr/>
            </a:pPr>
            <a:fld id="{F717EFE0-1CE3-4F4F-BA4D-259EE768CF73}" type="slidenum">
              <a:rPr lang="en-US" altLang="en-US"/>
              <a:pPr>
                <a:defRPr/>
              </a:pPr>
              <a:t>‹#›</a:t>
            </a:fld>
            <a:endParaRPr lang="en-US" altLang="en-US"/>
          </a:p>
        </p:txBody>
      </p:sp>
    </p:spTree>
    <p:extLst>
      <p:ext uri="{BB962C8B-B14F-4D97-AF65-F5344CB8AC3E}">
        <p14:creationId xmlns:p14="http://schemas.microsoft.com/office/powerpoint/2010/main" val="585531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D6BA1C1C-C7AC-4F10-A48A-55C8DD0FB0E9}"/>
              </a:ext>
            </a:extLst>
          </p:cNvPr>
          <p:cNvSpPr>
            <a:spLocks noGrp="1"/>
          </p:cNvSpPr>
          <p:nvPr>
            <p:ph type="dt" sz="half" idx="10"/>
          </p:nvPr>
        </p:nvSpPr>
        <p:spPr/>
        <p:txBody>
          <a:bodyPr/>
          <a:lstStyle>
            <a:lvl1pPr>
              <a:defRPr/>
            </a:lvl1pPr>
          </a:lstStyle>
          <a:p>
            <a:pPr>
              <a:defRPr/>
            </a:pPr>
            <a:fld id="{A4FA60FF-CF01-412E-8094-339EF381EB5E}" type="datetimeFigureOut">
              <a:rPr lang="en-US" altLang="en-US"/>
              <a:pPr>
                <a:defRPr/>
              </a:pPr>
              <a:t>3/11/2024</a:t>
            </a:fld>
            <a:endParaRPr lang="en-US" altLang="en-US"/>
          </a:p>
        </p:txBody>
      </p:sp>
      <p:sp>
        <p:nvSpPr>
          <p:cNvPr id="6" name="Footer Placeholder 4">
            <a:extLst>
              <a:ext uri="{FF2B5EF4-FFF2-40B4-BE49-F238E27FC236}">
                <a16:creationId xmlns:a16="http://schemas.microsoft.com/office/drawing/2014/main" id="{3C1A18B7-BC44-4AAF-BCE8-698A5B40D4B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488D4C8-73E2-4B32-8906-F8DDC84293E3}"/>
              </a:ext>
            </a:extLst>
          </p:cNvPr>
          <p:cNvSpPr>
            <a:spLocks noGrp="1"/>
          </p:cNvSpPr>
          <p:nvPr>
            <p:ph type="sldNum" sz="quarter" idx="12"/>
          </p:nvPr>
        </p:nvSpPr>
        <p:spPr/>
        <p:txBody>
          <a:bodyPr/>
          <a:lstStyle>
            <a:lvl1pPr>
              <a:defRPr/>
            </a:lvl1pPr>
          </a:lstStyle>
          <a:p>
            <a:pPr>
              <a:defRPr/>
            </a:pPr>
            <a:fld id="{A6A783FB-37CE-4FB9-A42A-5F4394E233DB}" type="slidenum">
              <a:rPr lang="en-US" altLang="en-US"/>
              <a:pPr>
                <a:defRPr/>
              </a:pPr>
              <a:t>‹#›</a:t>
            </a:fld>
            <a:endParaRPr lang="en-US" altLang="en-US"/>
          </a:p>
        </p:txBody>
      </p:sp>
    </p:spTree>
    <p:extLst>
      <p:ext uri="{BB962C8B-B14F-4D97-AF65-F5344CB8AC3E}">
        <p14:creationId xmlns:p14="http://schemas.microsoft.com/office/powerpoint/2010/main" val="300671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01C57C97-D4A8-4588-951C-A24FBE327AF5}"/>
              </a:ext>
            </a:extLst>
          </p:cNvPr>
          <p:cNvSpPr>
            <a:spLocks noGrp="1"/>
          </p:cNvSpPr>
          <p:nvPr>
            <p:ph type="dt" sz="half" idx="10"/>
          </p:nvPr>
        </p:nvSpPr>
        <p:spPr/>
        <p:txBody>
          <a:bodyPr/>
          <a:lstStyle>
            <a:lvl1pPr>
              <a:defRPr/>
            </a:lvl1pPr>
          </a:lstStyle>
          <a:p>
            <a:pPr>
              <a:defRPr/>
            </a:pPr>
            <a:fld id="{7FC37A07-D776-4391-95FA-8D8C0CA2927E}" type="datetimeFigureOut">
              <a:rPr lang="en-US" altLang="en-US"/>
              <a:pPr>
                <a:defRPr/>
              </a:pPr>
              <a:t>3/11/2024</a:t>
            </a:fld>
            <a:endParaRPr lang="en-US" altLang="en-US"/>
          </a:p>
        </p:txBody>
      </p:sp>
      <p:sp>
        <p:nvSpPr>
          <p:cNvPr id="8" name="Footer Placeholder 4">
            <a:extLst>
              <a:ext uri="{FF2B5EF4-FFF2-40B4-BE49-F238E27FC236}">
                <a16:creationId xmlns:a16="http://schemas.microsoft.com/office/drawing/2014/main" id="{E8C58265-7123-4A7F-B17B-AF58785E28C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4588202-B73D-41D0-ACA3-3025421C245A}"/>
              </a:ext>
            </a:extLst>
          </p:cNvPr>
          <p:cNvSpPr>
            <a:spLocks noGrp="1"/>
          </p:cNvSpPr>
          <p:nvPr>
            <p:ph type="sldNum" sz="quarter" idx="12"/>
          </p:nvPr>
        </p:nvSpPr>
        <p:spPr/>
        <p:txBody>
          <a:bodyPr/>
          <a:lstStyle>
            <a:lvl1pPr>
              <a:defRPr/>
            </a:lvl1pPr>
          </a:lstStyle>
          <a:p>
            <a:pPr>
              <a:defRPr/>
            </a:pPr>
            <a:fld id="{29691A34-937F-407A-9375-DE4711072482}" type="slidenum">
              <a:rPr lang="en-US" altLang="en-US"/>
              <a:pPr>
                <a:defRPr/>
              </a:pPr>
              <a:t>‹#›</a:t>
            </a:fld>
            <a:endParaRPr lang="en-US" altLang="en-US"/>
          </a:p>
        </p:txBody>
      </p:sp>
    </p:spTree>
    <p:extLst>
      <p:ext uri="{BB962C8B-B14F-4D97-AF65-F5344CB8AC3E}">
        <p14:creationId xmlns:p14="http://schemas.microsoft.com/office/powerpoint/2010/main" val="3170147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F2B3916C-25FE-4E24-B8C4-AA4B7A855B10}"/>
              </a:ext>
            </a:extLst>
          </p:cNvPr>
          <p:cNvSpPr>
            <a:spLocks noGrp="1"/>
          </p:cNvSpPr>
          <p:nvPr>
            <p:ph type="dt" sz="half" idx="10"/>
          </p:nvPr>
        </p:nvSpPr>
        <p:spPr/>
        <p:txBody>
          <a:bodyPr/>
          <a:lstStyle>
            <a:lvl1pPr>
              <a:defRPr/>
            </a:lvl1pPr>
          </a:lstStyle>
          <a:p>
            <a:pPr>
              <a:defRPr/>
            </a:pPr>
            <a:fld id="{CE50E4D2-C554-4F24-B877-29EAC9CF98D2}" type="datetimeFigureOut">
              <a:rPr lang="en-US" altLang="en-US"/>
              <a:pPr>
                <a:defRPr/>
              </a:pPr>
              <a:t>3/11/2024</a:t>
            </a:fld>
            <a:endParaRPr lang="en-US" altLang="en-US"/>
          </a:p>
        </p:txBody>
      </p:sp>
      <p:sp>
        <p:nvSpPr>
          <p:cNvPr id="4" name="Footer Placeholder 4">
            <a:extLst>
              <a:ext uri="{FF2B5EF4-FFF2-40B4-BE49-F238E27FC236}">
                <a16:creationId xmlns:a16="http://schemas.microsoft.com/office/drawing/2014/main" id="{A90E9535-1E20-4A84-AD62-D6CD4B80FE4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BCDDE3F-BBC8-4116-B4FF-2D63AB6EBAD3}"/>
              </a:ext>
            </a:extLst>
          </p:cNvPr>
          <p:cNvSpPr>
            <a:spLocks noGrp="1"/>
          </p:cNvSpPr>
          <p:nvPr>
            <p:ph type="sldNum" sz="quarter" idx="12"/>
          </p:nvPr>
        </p:nvSpPr>
        <p:spPr/>
        <p:txBody>
          <a:bodyPr/>
          <a:lstStyle>
            <a:lvl1pPr>
              <a:defRPr/>
            </a:lvl1pPr>
          </a:lstStyle>
          <a:p>
            <a:pPr>
              <a:defRPr/>
            </a:pPr>
            <a:fld id="{15985B43-27A7-4473-BDFD-15CD1DA08D4D}" type="slidenum">
              <a:rPr lang="en-US" altLang="en-US"/>
              <a:pPr>
                <a:defRPr/>
              </a:pPr>
              <a:t>‹#›</a:t>
            </a:fld>
            <a:endParaRPr lang="en-US" altLang="en-US"/>
          </a:p>
        </p:txBody>
      </p:sp>
    </p:spTree>
    <p:extLst>
      <p:ext uri="{BB962C8B-B14F-4D97-AF65-F5344CB8AC3E}">
        <p14:creationId xmlns:p14="http://schemas.microsoft.com/office/powerpoint/2010/main" val="891935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6F4AF97-88F4-41F6-ADD9-EE77C51BEEAF}"/>
              </a:ext>
            </a:extLst>
          </p:cNvPr>
          <p:cNvSpPr>
            <a:spLocks noGrp="1"/>
          </p:cNvSpPr>
          <p:nvPr>
            <p:ph type="dt" sz="half" idx="10"/>
          </p:nvPr>
        </p:nvSpPr>
        <p:spPr/>
        <p:txBody>
          <a:bodyPr/>
          <a:lstStyle>
            <a:lvl1pPr>
              <a:defRPr/>
            </a:lvl1pPr>
          </a:lstStyle>
          <a:p>
            <a:pPr>
              <a:defRPr/>
            </a:pPr>
            <a:fld id="{B93B9239-8220-45F2-868D-66602984664C}" type="datetimeFigureOut">
              <a:rPr lang="en-US" altLang="en-US"/>
              <a:pPr>
                <a:defRPr/>
              </a:pPr>
              <a:t>3/11/2024</a:t>
            </a:fld>
            <a:endParaRPr lang="en-US" altLang="en-US"/>
          </a:p>
        </p:txBody>
      </p:sp>
      <p:sp>
        <p:nvSpPr>
          <p:cNvPr id="3" name="Footer Placeholder 4">
            <a:extLst>
              <a:ext uri="{FF2B5EF4-FFF2-40B4-BE49-F238E27FC236}">
                <a16:creationId xmlns:a16="http://schemas.microsoft.com/office/drawing/2014/main" id="{BDFD49E1-5310-4592-AE16-3B6E0CD0FE2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94C29A9-A3AC-47FA-BC35-259B3DEADF69}"/>
              </a:ext>
            </a:extLst>
          </p:cNvPr>
          <p:cNvSpPr>
            <a:spLocks noGrp="1"/>
          </p:cNvSpPr>
          <p:nvPr>
            <p:ph type="sldNum" sz="quarter" idx="12"/>
          </p:nvPr>
        </p:nvSpPr>
        <p:spPr/>
        <p:txBody>
          <a:bodyPr/>
          <a:lstStyle>
            <a:lvl1pPr>
              <a:defRPr/>
            </a:lvl1pPr>
          </a:lstStyle>
          <a:p>
            <a:pPr>
              <a:defRPr/>
            </a:pPr>
            <a:fld id="{607D6D87-CDF5-4234-83FC-3E1BDFF7AAC6}" type="slidenum">
              <a:rPr lang="en-US" altLang="en-US"/>
              <a:pPr>
                <a:defRPr/>
              </a:pPr>
              <a:t>‹#›</a:t>
            </a:fld>
            <a:endParaRPr lang="en-US" altLang="en-US"/>
          </a:p>
        </p:txBody>
      </p:sp>
    </p:spTree>
    <p:extLst>
      <p:ext uri="{BB962C8B-B14F-4D97-AF65-F5344CB8AC3E}">
        <p14:creationId xmlns:p14="http://schemas.microsoft.com/office/powerpoint/2010/main" val="1409088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A5798297-4500-47F5-B749-47BBE89B4B74}"/>
              </a:ext>
            </a:extLst>
          </p:cNvPr>
          <p:cNvSpPr>
            <a:spLocks noGrp="1"/>
          </p:cNvSpPr>
          <p:nvPr>
            <p:ph type="dt" sz="half" idx="10"/>
          </p:nvPr>
        </p:nvSpPr>
        <p:spPr/>
        <p:txBody>
          <a:bodyPr/>
          <a:lstStyle>
            <a:lvl1pPr>
              <a:defRPr/>
            </a:lvl1pPr>
          </a:lstStyle>
          <a:p>
            <a:pPr>
              <a:defRPr/>
            </a:pPr>
            <a:fld id="{579D4A11-E615-43ED-AAB8-4A24FCECD44B}" type="datetimeFigureOut">
              <a:rPr lang="en-US" altLang="en-US"/>
              <a:pPr>
                <a:defRPr/>
              </a:pPr>
              <a:t>3/11/2024</a:t>
            </a:fld>
            <a:endParaRPr lang="en-US" altLang="en-US"/>
          </a:p>
        </p:txBody>
      </p:sp>
      <p:sp>
        <p:nvSpPr>
          <p:cNvPr id="6" name="Footer Placeholder 4">
            <a:extLst>
              <a:ext uri="{FF2B5EF4-FFF2-40B4-BE49-F238E27FC236}">
                <a16:creationId xmlns:a16="http://schemas.microsoft.com/office/drawing/2014/main" id="{C59DFD22-D661-4C6B-97BF-AF65220630D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15388BE-43AC-4381-A330-B1A9CB45DF13}"/>
              </a:ext>
            </a:extLst>
          </p:cNvPr>
          <p:cNvSpPr>
            <a:spLocks noGrp="1"/>
          </p:cNvSpPr>
          <p:nvPr>
            <p:ph type="sldNum" sz="quarter" idx="12"/>
          </p:nvPr>
        </p:nvSpPr>
        <p:spPr/>
        <p:txBody>
          <a:bodyPr/>
          <a:lstStyle>
            <a:lvl1pPr>
              <a:defRPr/>
            </a:lvl1pPr>
          </a:lstStyle>
          <a:p>
            <a:pPr>
              <a:defRPr/>
            </a:pPr>
            <a:fld id="{4CD652F4-6779-4818-B5BE-5BC1555BDA77}" type="slidenum">
              <a:rPr lang="en-US" altLang="en-US"/>
              <a:pPr>
                <a:defRPr/>
              </a:pPr>
              <a:t>‹#›</a:t>
            </a:fld>
            <a:endParaRPr lang="en-US" altLang="en-US"/>
          </a:p>
        </p:txBody>
      </p:sp>
    </p:spTree>
    <p:extLst>
      <p:ext uri="{BB962C8B-B14F-4D97-AF65-F5344CB8AC3E}">
        <p14:creationId xmlns:p14="http://schemas.microsoft.com/office/powerpoint/2010/main" val="346229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9562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A6E06B44-E156-40C6-91E3-E99D0BBE4356}"/>
              </a:ext>
            </a:extLst>
          </p:cNvPr>
          <p:cNvSpPr>
            <a:spLocks noGrp="1"/>
          </p:cNvSpPr>
          <p:nvPr>
            <p:ph type="dt" sz="half" idx="10"/>
          </p:nvPr>
        </p:nvSpPr>
        <p:spPr/>
        <p:txBody>
          <a:bodyPr/>
          <a:lstStyle>
            <a:lvl1pPr>
              <a:defRPr/>
            </a:lvl1pPr>
          </a:lstStyle>
          <a:p>
            <a:pPr>
              <a:defRPr/>
            </a:pPr>
            <a:fld id="{BD954045-5306-4DCF-A79A-B944F0FA320D}" type="datetimeFigureOut">
              <a:rPr lang="en-US" altLang="en-US"/>
              <a:pPr>
                <a:defRPr/>
              </a:pPr>
              <a:t>3/11/2024</a:t>
            </a:fld>
            <a:endParaRPr lang="en-US" altLang="en-US"/>
          </a:p>
        </p:txBody>
      </p:sp>
      <p:sp>
        <p:nvSpPr>
          <p:cNvPr id="6" name="Footer Placeholder 4">
            <a:extLst>
              <a:ext uri="{FF2B5EF4-FFF2-40B4-BE49-F238E27FC236}">
                <a16:creationId xmlns:a16="http://schemas.microsoft.com/office/drawing/2014/main" id="{F9639CD6-FA8A-42ED-A114-77A52D7BAFE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DDD7AC7-9236-48B5-A5F2-3EA57186AE63}"/>
              </a:ext>
            </a:extLst>
          </p:cNvPr>
          <p:cNvSpPr>
            <a:spLocks noGrp="1"/>
          </p:cNvSpPr>
          <p:nvPr>
            <p:ph type="sldNum" sz="quarter" idx="12"/>
          </p:nvPr>
        </p:nvSpPr>
        <p:spPr/>
        <p:txBody>
          <a:bodyPr/>
          <a:lstStyle>
            <a:lvl1pPr>
              <a:defRPr/>
            </a:lvl1pPr>
          </a:lstStyle>
          <a:p>
            <a:pPr>
              <a:defRPr/>
            </a:pPr>
            <a:fld id="{DE392745-AC17-449F-9486-94D04711DB35}" type="slidenum">
              <a:rPr lang="en-US" altLang="en-US"/>
              <a:pPr>
                <a:defRPr/>
              </a:pPr>
              <a:t>‹#›</a:t>
            </a:fld>
            <a:endParaRPr lang="en-US" altLang="en-US"/>
          </a:p>
        </p:txBody>
      </p:sp>
    </p:spTree>
    <p:extLst>
      <p:ext uri="{BB962C8B-B14F-4D97-AF65-F5344CB8AC3E}">
        <p14:creationId xmlns:p14="http://schemas.microsoft.com/office/powerpoint/2010/main" val="412006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227B906-D710-4A05-B67A-C7D41838B215}"/>
              </a:ext>
            </a:extLst>
          </p:cNvPr>
          <p:cNvSpPr>
            <a:spLocks noGrp="1"/>
          </p:cNvSpPr>
          <p:nvPr>
            <p:ph type="dt" sz="half" idx="10"/>
          </p:nvPr>
        </p:nvSpPr>
        <p:spPr/>
        <p:txBody>
          <a:bodyPr/>
          <a:lstStyle>
            <a:lvl1pPr>
              <a:defRPr/>
            </a:lvl1pPr>
          </a:lstStyle>
          <a:p>
            <a:pPr>
              <a:defRPr/>
            </a:pPr>
            <a:fld id="{FA769932-672D-456E-A310-9ED990A85B67}" type="datetimeFigureOut">
              <a:rPr lang="en-US" altLang="en-US"/>
              <a:pPr>
                <a:defRPr/>
              </a:pPr>
              <a:t>3/11/2024</a:t>
            </a:fld>
            <a:endParaRPr lang="en-US" altLang="en-US"/>
          </a:p>
        </p:txBody>
      </p:sp>
      <p:sp>
        <p:nvSpPr>
          <p:cNvPr id="5" name="Footer Placeholder 4">
            <a:extLst>
              <a:ext uri="{FF2B5EF4-FFF2-40B4-BE49-F238E27FC236}">
                <a16:creationId xmlns:a16="http://schemas.microsoft.com/office/drawing/2014/main" id="{2762C271-C241-45D4-A566-19F4C83C1A5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ADD2207-8E4E-4876-8E24-C84AED914538}"/>
              </a:ext>
            </a:extLst>
          </p:cNvPr>
          <p:cNvSpPr>
            <a:spLocks noGrp="1"/>
          </p:cNvSpPr>
          <p:nvPr>
            <p:ph type="sldNum" sz="quarter" idx="12"/>
          </p:nvPr>
        </p:nvSpPr>
        <p:spPr/>
        <p:txBody>
          <a:bodyPr/>
          <a:lstStyle>
            <a:lvl1pPr>
              <a:defRPr/>
            </a:lvl1pPr>
          </a:lstStyle>
          <a:p>
            <a:pPr>
              <a:defRPr/>
            </a:pPr>
            <a:fld id="{EFCBBC8E-83EF-4AD4-8968-90356234099E}" type="slidenum">
              <a:rPr lang="en-US" altLang="en-US"/>
              <a:pPr>
                <a:defRPr/>
              </a:pPr>
              <a:t>‹#›</a:t>
            </a:fld>
            <a:endParaRPr lang="en-US" altLang="en-US"/>
          </a:p>
        </p:txBody>
      </p:sp>
    </p:spTree>
    <p:extLst>
      <p:ext uri="{BB962C8B-B14F-4D97-AF65-F5344CB8AC3E}">
        <p14:creationId xmlns:p14="http://schemas.microsoft.com/office/powerpoint/2010/main" val="604387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D8D26CD-89D0-4FFF-8D27-7D68AA7EF197}"/>
              </a:ext>
            </a:extLst>
          </p:cNvPr>
          <p:cNvSpPr>
            <a:spLocks noGrp="1"/>
          </p:cNvSpPr>
          <p:nvPr>
            <p:ph type="dt" sz="half" idx="10"/>
          </p:nvPr>
        </p:nvSpPr>
        <p:spPr/>
        <p:txBody>
          <a:bodyPr/>
          <a:lstStyle>
            <a:lvl1pPr>
              <a:defRPr/>
            </a:lvl1pPr>
          </a:lstStyle>
          <a:p>
            <a:pPr>
              <a:defRPr/>
            </a:pPr>
            <a:fld id="{2C894401-BE7B-4C77-8411-E11AEFF7C4FD}" type="datetimeFigureOut">
              <a:rPr lang="en-US" altLang="en-US"/>
              <a:pPr>
                <a:defRPr/>
              </a:pPr>
              <a:t>3/11/2024</a:t>
            </a:fld>
            <a:endParaRPr lang="en-US" altLang="en-US"/>
          </a:p>
        </p:txBody>
      </p:sp>
      <p:sp>
        <p:nvSpPr>
          <p:cNvPr id="5" name="Footer Placeholder 4">
            <a:extLst>
              <a:ext uri="{FF2B5EF4-FFF2-40B4-BE49-F238E27FC236}">
                <a16:creationId xmlns:a16="http://schemas.microsoft.com/office/drawing/2014/main" id="{415DA417-314C-429B-BAB1-2177A6A4463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AAD8414-9318-4D44-B144-B27077BF11B8}"/>
              </a:ext>
            </a:extLst>
          </p:cNvPr>
          <p:cNvSpPr>
            <a:spLocks noGrp="1"/>
          </p:cNvSpPr>
          <p:nvPr>
            <p:ph type="sldNum" sz="quarter" idx="12"/>
          </p:nvPr>
        </p:nvSpPr>
        <p:spPr/>
        <p:txBody>
          <a:bodyPr/>
          <a:lstStyle>
            <a:lvl1pPr>
              <a:defRPr/>
            </a:lvl1pPr>
          </a:lstStyle>
          <a:p>
            <a:pPr>
              <a:defRPr/>
            </a:pPr>
            <a:fld id="{9DF96F29-B05A-4DA8-8BA4-ED28A7BDDDEC}" type="slidenum">
              <a:rPr lang="en-US" altLang="en-US"/>
              <a:pPr>
                <a:defRPr/>
              </a:pPr>
              <a:t>‹#›</a:t>
            </a:fld>
            <a:endParaRPr lang="en-US" altLang="en-US"/>
          </a:p>
        </p:txBody>
      </p:sp>
    </p:spTree>
    <p:extLst>
      <p:ext uri="{BB962C8B-B14F-4D97-AF65-F5344CB8AC3E}">
        <p14:creationId xmlns:p14="http://schemas.microsoft.com/office/powerpoint/2010/main" val="2192153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226969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600673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3/11/2024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760223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3/11/2024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049178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3/11/2024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778189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00527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653006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3/11/2024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180618403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5D94950-BCAD-4C63-AC6A-F66C301C02E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9784B01C-F631-49D9-AAB3-FA098F02FC8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91093B0C-5845-455B-BB14-41B232F3094E}"/>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FFFFFF"/>
                </a:solidFill>
              </a:defRPr>
            </a:lvl1pPr>
          </a:lstStyle>
          <a:p>
            <a:pPr>
              <a:defRPr/>
            </a:pPr>
            <a:fld id="{F918CC66-DF61-4273-8998-AD24E16DC155}" type="datetimeFigureOut">
              <a:rPr lang="en-US" altLang="en-US"/>
              <a:pPr>
                <a:defRPr/>
              </a:pPr>
              <a:t>3/11/2024</a:t>
            </a:fld>
            <a:endParaRPr lang="en-US" altLang="en-US"/>
          </a:p>
        </p:txBody>
      </p:sp>
      <p:sp>
        <p:nvSpPr>
          <p:cNvPr id="5" name="Footer Placeholder 4">
            <a:extLst>
              <a:ext uri="{FF2B5EF4-FFF2-40B4-BE49-F238E27FC236}">
                <a16:creationId xmlns:a16="http://schemas.microsoft.com/office/drawing/2014/main" id="{4DA77A8D-84AE-44C8-87DD-BAFFDEBBC2A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7E7A6E10-656B-4995-9276-3F6E8DF4DB2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FFFFFF"/>
                </a:solidFill>
              </a:defRPr>
            </a:lvl1pPr>
          </a:lstStyle>
          <a:p>
            <a:pPr>
              <a:defRPr/>
            </a:pPr>
            <a:fld id="{01AFD4D8-505C-436C-9F32-58223E3D359E}" type="slidenum">
              <a:rPr lang="en-US" altLang="en-US"/>
              <a:pPr>
                <a:defRPr/>
              </a:pPr>
              <a:t>‹#›</a:t>
            </a:fld>
            <a:endParaRPr lang="en-US" altLang="en-US"/>
          </a:p>
        </p:txBody>
      </p:sp>
    </p:spTree>
    <p:extLst>
      <p:ext uri="{BB962C8B-B14F-4D97-AF65-F5344CB8AC3E}">
        <p14:creationId xmlns:p14="http://schemas.microsoft.com/office/powerpoint/2010/main" val="3909449078"/>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50B7B9-7FE7-3B42-1131-369C2B753611}"/>
              </a:ext>
            </a:extLst>
          </p:cNvPr>
          <p:cNvSpPr txBox="1">
            <a:spLocks noChangeArrowheads="1"/>
          </p:cNvSpPr>
          <p:nvPr/>
        </p:nvSpPr>
        <p:spPr bwMode="auto">
          <a:xfrm>
            <a:off x="395536" y="366713"/>
            <a:ext cx="8309867"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Leader:</a:t>
            </a: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 We are here together</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Children:</a:t>
            </a: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 With </a:t>
            </a: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ears ready to hear </a:t>
            </a: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and </a:t>
            </a: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hands ready to serve.</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altLang="en-US" sz="44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ALL: May we be wise                       in all our actions today.</a:t>
            </a:r>
            <a:endParaRPr kumimoji="0" lang="en-US"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endParaRPr>
          </a:p>
        </p:txBody>
      </p:sp>
      <p:grpSp>
        <p:nvGrpSpPr>
          <p:cNvPr id="6" name="Group 5">
            <a:extLst>
              <a:ext uri="{FF2B5EF4-FFF2-40B4-BE49-F238E27FC236}">
                <a16:creationId xmlns:a16="http://schemas.microsoft.com/office/drawing/2014/main" id="{D83EED1C-09AE-1A90-33F8-CDC78C526D75}"/>
              </a:ext>
            </a:extLst>
          </p:cNvPr>
          <p:cNvGrpSpPr>
            <a:grpSpLocks/>
          </p:cNvGrpSpPr>
          <p:nvPr/>
        </p:nvGrpSpPr>
        <p:grpSpPr bwMode="auto">
          <a:xfrm>
            <a:off x="4510088" y="2511425"/>
            <a:ext cx="3767137" cy="1952625"/>
            <a:chOff x="4391893" y="2712146"/>
            <a:chExt cx="3768438" cy="1953493"/>
          </a:xfrm>
        </p:grpSpPr>
        <p:pic>
          <p:nvPicPr>
            <p:cNvPr id="4" name="Graphic 3" descr="Open hand with solid fill">
              <a:extLst>
                <a:ext uri="{FF2B5EF4-FFF2-40B4-BE49-F238E27FC236}">
                  <a16:creationId xmlns:a16="http://schemas.microsoft.com/office/drawing/2014/main" id="{AC7E49F7-05BA-345E-ACB3-4904658E94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386669">
              <a:off x="6207032" y="2712146"/>
              <a:ext cx="1953299" cy="1953493"/>
            </a:xfrm>
            <a:prstGeom prst="rect">
              <a:avLst/>
            </a:prstGeom>
          </p:spPr>
        </p:pic>
        <p:pic>
          <p:nvPicPr>
            <p:cNvPr id="5" name="Graphic 4" descr="Open hand with solid fill">
              <a:extLst>
                <a:ext uri="{FF2B5EF4-FFF2-40B4-BE49-F238E27FC236}">
                  <a16:creationId xmlns:a16="http://schemas.microsoft.com/office/drawing/2014/main" id="{CA6F8AD7-F443-7420-B3BA-E22FE4BE15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213331" flipH="1">
              <a:off x="4391893" y="2712146"/>
              <a:ext cx="1953299" cy="1953493"/>
            </a:xfrm>
            <a:prstGeom prst="rect">
              <a:avLst/>
            </a:prstGeom>
          </p:spPr>
        </p:pic>
      </p:grpSp>
      <p:pic>
        <p:nvPicPr>
          <p:cNvPr id="7" name="Graphic 6" descr="Owl outline">
            <a:extLst>
              <a:ext uri="{FF2B5EF4-FFF2-40B4-BE49-F238E27FC236}">
                <a16:creationId xmlns:a16="http://schemas.microsoft.com/office/drawing/2014/main" id="{866EABF6-20E4-2CC7-6F63-9EA523A7115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48488" y="4364038"/>
            <a:ext cx="2012950" cy="2012950"/>
          </a:xfrm>
          <a:prstGeom prst="rect">
            <a:avLst/>
          </a:prstGeom>
        </p:spPr>
      </p:pic>
      <p:pic>
        <p:nvPicPr>
          <p:cNvPr id="8" name="Graphic 7" descr="Ear with solid fill">
            <a:extLst>
              <a:ext uri="{FF2B5EF4-FFF2-40B4-BE49-F238E27FC236}">
                <a16:creationId xmlns:a16="http://schemas.microsoft.com/office/drawing/2014/main" id="{7E73C9A3-31EB-9546-539A-1A637CEFE100}"/>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331639" y="2573336"/>
            <a:ext cx="1935783" cy="19357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dissolve">
                                      <p:cBhvr>
                                        <p:cTn id="25" dur="500"/>
                                        <p:tgtEl>
                                          <p:spTgt spid="2">
                                            <p:txEl>
                                              <p:pRg st="6" end="6"/>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black cows with horns&#10;&#10;Description automatically generated">
            <a:extLst>
              <a:ext uri="{FF2B5EF4-FFF2-40B4-BE49-F238E27FC236}">
                <a16:creationId xmlns:a16="http://schemas.microsoft.com/office/drawing/2014/main" id="{476C9983-F9CD-000F-B77F-A8DFA22370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190"/>
            <a:ext cx="9144000" cy="6093619"/>
          </a:xfrm>
          <a:prstGeom prst="rect">
            <a:avLst/>
          </a:prstGeom>
          <a:ln>
            <a:solidFill>
              <a:schemeClr val="tx1"/>
            </a:solidFill>
          </a:ln>
        </p:spPr>
      </p:pic>
      <p:sp>
        <p:nvSpPr>
          <p:cNvPr id="4" name="Rectangle 3">
            <a:extLst>
              <a:ext uri="{FF2B5EF4-FFF2-40B4-BE49-F238E27FC236}">
                <a16:creationId xmlns:a16="http://schemas.microsoft.com/office/drawing/2014/main" id="{92836948-F631-1422-6607-16289C81B075}"/>
              </a:ext>
            </a:extLst>
          </p:cNvPr>
          <p:cNvSpPr/>
          <p:nvPr/>
        </p:nvSpPr>
        <p:spPr>
          <a:xfrm>
            <a:off x="131573" y="4856414"/>
            <a:ext cx="8880853" cy="1477328"/>
          </a:xfrm>
          <a:prstGeom prst="rect">
            <a:avLst/>
          </a:prstGeom>
          <a:solidFill>
            <a:sysClr val="window" lastClr="FFFFFF">
              <a:alpha val="75000"/>
            </a:sysClr>
          </a:solidFill>
        </p:spPr>
        <p:txBody>
          <a:bodyPr wrap="squar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noProof="0" dirty="0">
                <a:ln w="1905">
                  <a:solidFill>
                    <a:sysClr val="windowText" lastClr="000000"/>
                  </a:solidFill>
                </a:ln>
                <a:solidFill>
                  <a:srgbClr val="00B050"/>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a:t>
            </a:r>
            <a:r>
              <a:rPr kumimoji="0" lang="en-GB" sz="3600" b="1" i="0" u="none" strike="noStrike" kern="0" cap="none" spc="0" normalizeH="0" noProof="0" dirty="0">
                <a:ln w="1905">
                  <a:solidFill>
                    <a:sysClr val="windowText" lastClr="000000"/>
                  </a:solidFill>
                </a:ln>
                <a:solidFill>
                  <a:srgbClr val="00B050"/>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The start of an argument is like a leak in a dam – so stop it before it bursts!.</a:t>
            </a:r>
            <a:r>
              <a:rPr kumimoji="0" lang="en-US" sz="3600" b="1" i="0" u="none" strike="noStrike" kern="0" cap="none" spc="0" normalizeH="0" noProof="0" dirty="0">
                <a:ln w="1905">
                  <a:solidFill>
                    <a:sysClr val="windowText" lastClr="000000"/>
                  </a:solidFill>
                </a:ln>
                <a:solidFill>
                  <a:srgbClr val="00B050"/>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 </a:t>
            </a:r>
            <a:r>
              <a:rPr kumimoji="0" lang="en-US" sz="1600" b="0" i="1" u="none" strike="noStrike" kern="0" cap="none" spc="0" normalizeH="0" noProof="0" dirty="0">
                <a:ln w="1905">
                  <a:solidFill>
                    <a:sysClr val="windowText" lastClr="000000"/>
                  </a:solidFill>
                </a:ln>
                <a:solidFill>
                  <a:srgbClr val="00B050"/>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(Proverbs 17:14)</a:t>
            </a:r>
            <a:endParaRPr kumimoji="0" lang="en-US" sz="3600" b="1" i="0" u="none" strike="noStrike" kern="0" cap="none" spc="0" normalizeH="0" noProof="0" dirty="0">
              <a:ln w="1905">
                <a:solidFill>
                  <a:sysClr val="windowText" lastClr="000000"/>
                </a:solidFill>
              </a:ln>
              <a:solidFill>
                <a:srgbClr val="00B050"/>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endParaRPr>
          </a:p>
        </p:txBody>
      </p:sp>
      <p:pic>
        <p:nvPicPr>
          <p:cNvPr id="5" name="Picture 4" descr="A cartoon of an owl&#10;&#10;Description automatically generated">
            <a:extLst>
              <a:ext uri="{FF2B5EF4-FFF2-40B4-BE49-F238E27FC236}">
                <a16:creationId xmlns:a16="http://schemas.microsoft.com/office/drawing/2014/main" id="{431AD22C-4879-508B-6848-FA31AF488CE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1573" y="3066391"/>
            <a:ext cx="1218531" cy="1897469"/>
          </a:xfrm>
          <a:prstGeom prst="rect">
            <a:avLst/>
          </a:prstGeom>
        </p:spPr>
      </p:pic>
    </p:spTree>
    <p:extLst>
      <p:ext uri="{BB962C8B-B14F-4D97-AF65-F5344CB8AC3E}">
        <p14:creationId xmlns:p14="http://schemas.microsoft.com/office/powerpoint/2010/main" val="39905364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black cows with horns&#10;&#10;Description automatically generated">
            <a:extLst>
              <a:ext uri="{FF2B5EF4-FFF2-40B4-BE49-F238E27FC236}">
                <a16:creationId xmlns:a16="http://schemas.microsoft.com/office/drawing/2014/main" id="{E1834AD4-A1B2-97AB-4BC7-5239DB6AD3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190"/>
            <a:ext cx="9144000" cy="6093619"/>
          </a:xfrm>
          <a:prstGeom prst="rect">
            <a:avLst/>
          </a:prstGeom>
          <a:ln>
            <a:solidFill>
              <a:schemeClr val="tx1"/>
            </a:solidFill>
          </a:ln>
        </p:spPr>
      </p:pic>
      <p:sp>
        <p:nvSpPr>
          <p:cNvPr id="4" name="Rectangle 3">
            <a:extLst>
              <a:ext uri="{FF2B5EF4-FFF2-40B4-BE49-F238E27FC236}">
                <a16:creationId xmlns:a16="http://schemas.microsoft.com/office/drawing/2014/main" id="{B79DD115-5667-4EEC-FDBD-344CF39CF452}"/>
              </a:ext>
            </a:extLst>
          </p:cNvPr>
          <p:cNvSpPr/>
          <p:nvPr/>
        </p:nvSpPr>
        <p:spPr>
          <a:xfrm>
            <a:off x="453724" y="139314"/>
            <a:ext cx="8236550" cy="1862048"/>
          </a:xfrm>
          <a:prstGeom prst="rect">
            <a:avLst/>
          </a:prstGeom>
          <a:noFill/>
        </p:spPr>
        <p:txBody>
          <a:bodyPr wrap="none" lIns="91440" tIns="45720" rIns="91440" bIns="45720">
            <a:spAutoFit/>
          </a:bodyPr>
          <a:lstStyle/>
          <a:p>
            <a:pPr algn="ctr"/>
            <a:r>
              <a:rPr lang="en-GB" sz="11500" b="1" dirty="0">
                <a:ln w="9525">
                  <a:solidFill>
                    <a:schemeClr val="bg1"/>
                  </a:solidFill>
                  <a:prstDash val="solid"/>
                </a:ln>
                <a:effectLst>
                  <a:outerShdw blurRad="12700" dist="38100" dir="2700000" algn="tl" rotWithShape="0">
                    <a:schemeClr val="bg1">
                      <a:lumMod val="50000"/>
                    </a:schemeClr>
                  </a:outerShdw>
                </a:effectLst>
                <a:latin typeface="Century Gothic" panose="020B0502020202020204" pitchFamily="34" charset="0"/>
              </a:rPr>
              <a:t>for</a:t>
            </a:r>
            <a:r>
              <a:rPr lang="en-GB" sz="115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Century Gothic" panose="020B0502020202020204" pitchFamily="34" charset="0"/>
              </a:rPr>
              <a:t>give</a:t>
            </a:r>
            <a:r>
              <a:rPr lang="en-GB" sz="11500" b="1" dirty="0">
                <a:ln w="9525">
                  <a:solidFill>
                    <a:schemeClr val="bg1"/>
                  </a:solidFill>
                  <a:prstDash val="solid"/>
                </a:ln>
                <a:effectLst>
                  <a:outerShdw blurRad="12700" dist="38100" dir="2700000" algn="tl" rotWithShape="0">
                    <a:schemeClr val="bg1">
                      <a:lumMod val="50000"/>
                    </a:schemeClr>
                  </a:outerShdw>
                </a:effectLst>
                <a:latin typeface="Century Gothic" panose="020B0502020202020204" pitchFamily="34" charset="0"/>
              </a:rPr>
              <a:t>ness</a:t>
            </a:r>
            <a:endParaRPr lang="en-GB" sz="115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entury Gothic" panose="020B0502020202020204" pitchFamily="34" charset="0"/>
            </a:endParaRPr>
          </a:p>
        </p:txBody>
      </p:sp>
    </p:spTree>
    <p:extLst>
      <p:ext uri="{BB962C8B-B14F-4D97-AF65-F5344CB8AC3E}">
        <p14:creationId xmlns:p14="http://schemas.microsoft.com/office/powerpoint/2010/main" val="198043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tatue of a person holding a child&#10;&#10;Description automatically generated">
            <a:extLst>
              <a:ext uri="{FF2B5EF4-FFF2-40B4-BE49-F238E27FC236}">
                <a16:creationId xmlns:a16="http://schemas.microsoft.com/office/drawing/2014/main" id="{55E731A8-5FA8-3F2F-E7D7-BD95D87A2C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5056" y="311369"/>
            <a:ext cx="4575572" cy="6235262"/>
          </a:xfrm>
          <a:prstGeom prst="rect">
            <a:avLst/>
          </a:prstGeom>
          <a:ln>
            <a:solidFill>
              <a:schemeClr val="tx1"/>
            </a:solidFill>
          </a:ln>
        </p:spPr>
      </p:pic>
      <p:sp>
        <p:nvSpPr>
          <p:cNvPr id="6" name="TextBox 5">
            <a:extLst>
              <a:ext uri="{FF2B5EF4-FFF2-40B4-BE49-F238E27FC236}">
                <a16:creationId xmlns:a16="http://schemas.microsoft.com/office/drawing/2014/main" id="{1FE7ECBC-BD5C-944F-58D3-9DA0EBF024E4}"/>
              </a:ext>
            </a:extLst>
          </p:cNvPr>
          <p:cNvSpPr txBox="1">
            <a:spLocks noChangeArrowheads="1"/>
          </p:cNvSpPr>
          <p:nvPr/>
        </p:nvSpPr>
        <p:spPr bwMode="auto">
          <a:xfrm>
            <a:off x="5058774" y="797511"/>
            <a:ext cx="3998515" cy="5262979"/>
          </a:xfrm>
          <a:prstGeom prst="rect">
            <a:avLst/>
          </a:prstGeom>
          <a:solidFill>
            <a:sysClr val="windowText" lastClr="000000">
              <a:alpha val="45097"/>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0" algn="ctr" defTabSz="914400" eaLnBrk="0" fontAlgn="base" hangingPunct="0">
              <a:spcBef>
                <a:spcPct val="0"/>
              </a:spcBef>
              <a:spcAft>
                <a:spcPct val="0"/>
              </a:spcAft>
              <a:buNone/>
              <a:defRPr/>
            </a:pPr>
            <a:r>
              <a:rPr lang="en-GB" sz="2800" b="1" kern="0"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….I wonder how forgiveness might help to stop arguments from getting out of control?....</a:t>
            </a:r>
          </a:p>
          <a:p>
            <a:pPr lvl="0" algn="ctr" defTabSz="914400" eaLnBrk="0" fontAlgn="base" hangingPunct="0">
              <a:spcBef>
                <a:spcPct val="0"/>
              </a:spcBef>
              <a:spcAft>
                <a:spcPct val="0"/>
              </a:spcAft>
              <a:buNone/>
              <a:defRPr/>
            </a:pPr>
            <a:endParaRPr lang="en-GB" sz="2800" b="1" kern="0"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endParaRPr>
          </a:p>
          <a:p>
            <a:pPr algn="ctr" defTabSz="914400" eaLnBrk="0" fontAlgn="base" hangingPunct="0">
              <a:spcBef>
                <a:spcPct val="0"/>
              </a:spcBef>
              <a:spcAft>
                <a:spcPct val="0"/>
              </a:spcAft>
              <a:buNone/>
              <a:defRPr/>
            </a:pPr>
            <a:r>
              <a:rPr lang="en-GB" sz="2800" b="1" kern="0"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….I wonder what forgiveness looks like in our school community?....</a:t>
            </a:r>
          </a:p>
          <a:p>
            <a:pPr lvl="0" algn="ctr" defTabSz="914400" eaLnBrk="0" fontAlgn="base" hangingPunct="0">
              <a:spcBef>
                <a:spcPct val="0"/>
              </a:spcBef>
              <a:spcAft>
                <a:spcPct val="0"/>
              </a:spcAft>
              <a:buNone/>
              <a:defRPr/>
            </a:pPr>
            <a:endParaRPr lang="en-GB" sz="2800" b="1" kern="0"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8703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20000"/>
                                  </p:iterate>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holding a candle&#10;&#10;Description automatically generated">
            <a:extLst>
              <a:ext uri="{FF2B5EF4-FFF2-40B4-BE49-F238E27FC236}">
                <a16:creationId xmlns:a16="http://schemas.microsoft.com/office/drawing/2014/main" id="{994E9D94-720A-9266-CA58-F3884D554F78}"/>
              </a:ext>
            </a:extLst>
          </p:cNvPr>
          <p:cNvPicPr>
            <a:picLocks noChangeAspect="1"/>
          </p:cNvPicPr>
          <p:nvPr/>
        </p:nvPicPr>
        <p:blipFill rotWithShape="1">
          <a:blip r:embed="rId3">
            <a:extLst>
              <a:ext uri="{28A0092B-C50C-407E-A947-70E740481C1C}">
                <a14:useLocalDpi xmlns:a14="http://schemas.microsoft.com/office/drawing/2010/main" val="0"/>
              </a:ext>
            </a:extLst>
          </a:blip>
          <a:srcRect t="9646"/>
          <a:stretch/>
        </p:blipFill>
        <p:spPr>
          <a:xfrm>
            <a:off x="0" y="-119258"/>
            <a:ext cx="9144000" cy="5060426"/>
          </a:xfrm>
          <a:prstGeom prst="rect">
            <a:avLst/>
          </a:prstGeom>
        </p:spPr>
      </p:pic>
      <p:sp>
        <p:nvSpPr>
          <p:cNvPr id="3" name="TextBox 2">
            <a:extLst>
              <a:ext uri="{FF2B5EF4-FFF2-40B4-BE49-F238E27FC236}">
                <a16:creationId xmlns:a16="http://schemas.microsoft.com/office/drawing/2014/main" id="{4952CEBE-F480-D0E2-64A5-CFF350A3F1E0}"/>
              </a:ext>
            </a:extLst>
          </p:cNvPr>
          <p:cNvSpPr txBox="1"/>
          <p:nvPr/>
        </p:nvSpPr>
        <p:spPr>
          <a:xfrm>
            <a:off x="279837" y="4714855"/>
            <a:ext cx="8584325" cy="1938992"/>
          </a:xfrm>
          <a:prstGeom prst="rect">
            <a:avLst/>
          </a:prstGeom>
          <a:noFill/>
        </p:spPr>
        <p:txBody>
          <a:bodyPr wrap="square" rtlCol="0">
            <a:spAutoFit/>
          </a:bodyPr>
          <a:lstStyle/>
          <a:p>
            <a:r>
              <a:rPr lang="en-GB" sz="2400" b="1" dirty="0">
                <a:solidFill>
                  <a:prstClr val="white"/>
                </a:solidFill>
                <a:latin typeface="Century Gothic" panose="020B0502020202020204" pitchFamily="34" charset="0"/>
              </a:rPr>
              <a:t>God who is forgiving, we come to you today knowing that we often find this hard. In our school community and in our families, we want to give each other the chance to start again when things have gone wrong. </a:t>
            </a:r>
          </a:p>
          <a:p>
            <a:r>
              <a:rPr lang="en-GB" sz="2400" b="1" dirty="0">
                <a:solidFill>
                  <a:prstClr val="white"/>
                </a:solidFill>
                <a:latin typeface="Century Gothic" panose="020B0502020202020204" pitchFamily="34" charset="0"/>
              </a:rPr>
              <a:t>Please help us, we pray.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A picture containing text&#10;&#10;Description automatically generated">
            <a:extLst>
              <a:ext uri="{FF2B5EF4-FFF2-40B4-BE49-F238E27FC236}">
                <a16:creationId xmlns:a16="http://schemas.microsoft.com/office/drawing/2014/main" id="{3F6018DA-78E9-48FE-9F09-DEAB00F860C6}"/>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602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a:extLst>
              <a:ext uri="{FF2B5EF4-FFF2-40B4-BE49-F238E27FC236}">
                <a16:creationId xmlns:a16="http://schemas.microsoft.com/office/drawing/2014/main" id="{CD5A627A-B17B-4213-8C9E-8926FDC716B0}"/>
              </a:ext>
            </a:extLst>
          </p:cNvPr>
          <p:cNvSpPr txBox="1">
            <a:spLocks/>
          </p:cNvSpPr>
          <p:nvPr/>
        </p:nvSpPr>
        <p:spPr>
          <a:xfrm>
            <a:off x="232266" y="4637087"/>
            <a:ext cx="8679468" cy="2208231"/>
          </a:xfrm>
          <a:prstGeom prst="rect">
            <a:avLst/>
          </a:prstGeom>
          <a:solidFill>
            <a:schemeClr val="bg1">
              <a:alpha val="35000"/>
            </a:schemeClr>
          </a:solid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Leader: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All: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May today’s words help us to         make wise choices.</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ＭＳ 明朝"/>
              <a:cs typeface="Times New Roman"/>
            </a:endParaRPr>
          </a:p>
        </p:txBody>
      </p:sp>
      <p:grpSp>
        <p:nvGrpSpPr>
          <p:cNvPr id="6" name="Group 5">
            <a:extLst>
              <a:ext uri="{FF2B5EF4-FFF2-40B4-BE49-F238E27FC236}">
                <a16:creationId xmlns:a16="http://schemas.microsoft.com/office/drawing/2014/main" id="{7A0EC5B5-BCF4-42AA-9E09-62890D59FFE7}"/>
              </a:ext>
            </a:extLst>
          </p:cNvPr>
          <p:cNvGrpSpPr/>
          <p:nvPr/>
        </p:nvGrpSpPr>
        <p:grpSpPr>
          <a:xfrm rot="8217778">
            <a:off x="7639526" y="5657851"/>
            <a:ext cx="1579856" cy="1035362"/>
            <a:chOff x="0" y="0"/>
            <a:chExt cx="1670756" cy="1095023"/>
          </a:xfrm>
          <a:solidFill>
            <a:schemeClr val="bg1"/>
          </a:solidFill>
        </p:grpSpPr>
        <p:pic>
          <p:nvPicPr>
            <p:cNvPr id="7" name="Graphic 34" descr="Arrow: Counter-clockwise curve">
              <a:extLst>
                <a:ext uri="{FF2B5EF4-FFF2-40B4-BE49-F238E27FC236}">
                  <a16:creationId xmlns:a16="http://schemas.microsoft.com/office/drawing/2014/main" id="{F2A7CA65-32A8-426E-99D2-85DB5C4CC4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80623"/>
              <a:ext cx="914400" cy="914400"/>
            </a:xfrm>
            <a:prstGeom prst="rect">
              <a:avLst/>
            </a:prstGeom>
          </p:spPr>
        </p:pic>
        <p:pic>
          <p:nvPicPr>
            <p:cNvPr id="8" name="Graphic 35" descr="Arrow: Counter-clockwise curve">
              <a:extLst>
                <a:ext uri="{FF2B5EF4-FFF2-40B4-BE49-F238E27FC236}">
                  <a16:creationId xmlns:a16="http://schemas.microsoft.com/office/drawing/2014/main" id="{308756D9-8648-4664-B17D-DBC96F3D3A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56356" y="180623"/>
              <a:ext cx="914400" cy="914400"/>
            </a:xfrm>
            <a:prstGeom prst="rect">
              <a:avLst/>
            </a:prstGeom>
          </p:spPr>
        </p:pic>
        <p:pic>
          <p:nvPicPr>
            <p:cNvPr id="9" name="Graphic 36" descr="Arrow: Straight">
              <a:extLst>
                <a:ext uri="{FF2B5EF4-FFF2-40B4-BE49-F238E27FC236}">
                  <a16:creationId xmlns:a16="http://schemas.microsoft.com/office/drawing/2014/main" id="{35F2692D-72CE-4279-A0B1-0CEC8737E0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372533" y="0"/>
              <a:ext cx="914400" cy="914400"/>
            </a:xfrm>
            <a:prstGeom prst="rect">
              <a:avLst/>
            </a:prstGeom>
          </p:spPr>
        </p:pic>
      </p:grpSp>
      <p:pic>
        <p:nvPicPr>
          <p:cNvPr id="10" name="Picture 9">
            <a:extLst>
              <a:ext uri="{FF2B5EF4-FFF2-40B4-BE49-F238E27FC236}">
                <a16:creationId xmlns:a16="http://schemas.microsoft.com/office/drawing/2014/main" id="{977028BB-DFE2-351D-68A6-93A62B68A903}"/>
              </a:ext>
            </a:extLst>
          </p:cNvPr>
          <p:cNvPicPr>
            <a:picLocks noChangeAspect="1"/>
          </p:cNvPicPr>
          <p:nvPr/>
        </p:nvPicPr>
        <p:blipFill>
          <a:blip r:embed="rId5"/>
          <a:stretch>
            <a:fillRect/>
          </a:stretch>
        </p:blipFill>
        <p:spPr>
          <a:xfrm>
            <a:off x="1380237" y="269625"/>
            <a:ext cx="6383527" cy="42570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FC84E4B-9B25-72A9-BD6B-E6EA28A17D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7979" y="68263"/>
            <a:ext cx="3848043" cy="6721475"/>
          </a:xfrm>
          <a:prstGeom prst="rect">
            <a:avLst/>
          </a:prstGeom>
          <a:noFill/>
        </p:spPr>
      </p:pic>
    </p:spTree>
    <p:extLst>
      <p:ext uri="{BB962C8B-B14F-4D97-AF65-F5344CB8AC3E}">
        <p14:creationId xmlns:p14="http://schemas.microsoft.com/office/powerpoint/2010/main" val="265940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ook with text overlay&#10;&#10;Description automatically generated">
            <a:extLst>
              <a:ext uri="{FF2B5EF4-FFF2-40B4-BE49-F238E27FC236}">
                <a16:creationId xmlns:a16="http://schemas.microsoft.com/office/drawing/2014/main" id="{616FFAC4-A859-9576-6CE0-DA37AAAD8B0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857250"/>
            <a:ext cx="914400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wo boys sitting on the floor holding a teddy bear&#10;&#10;Description automatically generated">
            <a:extLst>
              <a:ext uri="{FF2B5EF4-FFF2-40B4-BE49-F238E27FC236}">
                <a16:creationId xmlns:a16="http://schemas.microsoft.com/office/drawing/2014/main" id="{A9A12FD6-AC7D-ECE4-2C30-14919EB603D6}"/>
              </a:ext>
            </a:extLst>
          </p:cNvPr>
          <p:cNvPicPr>
            <a:picLocks noChangeAspect="1"/>
          </p:cNvPicPr>
          <p:nvPr/>
        </p:nvPicPr>
        <p:blipFill rotWithShape="1">
          <a:blip r:embed="rId3">
            <a:extLst>
              <a:ext uri="{28A0092B-C50C-407E-A947-70E740481C1C}">
                <a14:useLocalDpi xmlns:a14="http://schemas.microsoft.com/office/drawing/2010/main" val="0"/>
              </a:ext>
            </a:extLst>
          </a:blip>
          <a:srcRect t="17568" b="4158"/>
          <a:stretch/>
        </p:blipFill>
        <p:spPr>
          <a:xfrm>
            <a:off x="0" y="0"/>
            <a:ext cx="9144000" cy="4965406"/>
          </a:xfrm>
          <a:prstGeom prst="rect">
            <a:avLst/>
          </a:prstGeom>
        </p:spPr>
      </p:pic>
      <p:sp>
        <p:nvSpPr>
          <p:cNvPr id="6" name="Rectangle 5">
            <a:extLst>
              <a:ext uri="{FF2B5EF4-FFF2-40B4-BE49-F238E27FC236}">
                <a16:creationId xmlns:a16="http://schemas.microsoft.com/office/drawing/2014/main" id="{5F7C3357-7FD5-17C9-9D39-EF31BB97B399}"/>
              </a:ext>
            </a:extLst>
          </p:cNvPr>
          <p:cNvSpPr/>
          <p:nvPr/>
        </p:nvSpPr>
        <p:spPr>
          <a:xfrm>
            <a:off x="131573" y="4751187"/>
            <a:ext cx="8880853" cy="1938992"/>
          </a:xfrm>
          <a:prstGeom prst="rect">
            <a:avLst/>
          </a:prstGeom>
          <a:solidFill>
            <a:sysClr val="window" lastClr="FFFFFF">
              <a:alpha val="75000"/>
            </a:sysClr>
          </a:solidFill>
        </p:spPr>
        <p:txBody>
          <a:bodyPr wrap="squar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4000" b="1" i="0" u="none" strike="noStrike" kern="0" cap="none" spc="0" normalizeH="0" noProof="0" dirty="0">
                <a:ln w="1905">
                  <a:solidFill>
                    <a:sysClr val="windowText" lastClr="000000"/>
                  </a:solidFill>
                </a:ln>
                <a:solidFill>
                  <a:srgbClr val="00B050"/>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a:t>
            </a:r>
            <a:r>
              <a:rPr kumimoji="0" lang="en-GB" sz="4000" b="1" i="0" u="none" strike="noStrike" kern="0" cap="none" spc="0" normalizeH="0" noProof="0" dirty="0">
                <a:ln w="1905">
                  <a:solidFill>
                    <a:sysClr val="windowText" lastClr="000000"/>
                  </a:solidFill>
                </a:ln>
                <a:solidFill>
                  <a:srgbClr val="00B050"/>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The start of an argument is like a leak in a dam – so stop it before it bursts!.</a:t>
            </a:r>
            <a:r>
              <a:rPr kumimoji="0" lang="en-US" sz="4000" b="1" i="0" u="none" strike="noStrike" kern="0" cap="none" spc="0" normalizeH="0" noProof="0" dirty="0">
                <a:ln w="1905">
                  <a:solidFill>
                    <a:sysClr val="windowText" lastClr="000000"/>
                  </a:solidFill>
                </a:ln>
                <a:solidFill>
                  <a:srgbClr val="00B050"/>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 </a:t>
            </a:r>
            <a:r>
              <a:rPr kumimoji="0" lang="en-US" sz="1800" b="0" i="1" u="none" strike="noStrike" kern="0" cap="none" spc="0" normalizeH="0" noProof="0" dirty="0">
                <a:ln w="1905">
                  <a:solidFill>
                    <a:sysClr val="windowText" lastClr="000000"/>
                  </a:solidFill>
                </a:ln>
                <a:solidFill>
                  <a:srgbClr val="00B050"/>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(Proverbs 17:14)</a:t>
            </a:r>
            <a:endParaRPr kumimoji="0" lang="en-US" sz="4000" b="1" i="0" u="none" strike="noStrike" kern="0" cap="none" spc="0" normalizeH="0" noProof="0" dirty="0">
              <a:ln w="1905">
                <a:solidFill>
                  <a:sysClr val="windowText" lastClr="000000"/>
                </a:solidFill>
              </a:ln>
              <a:solidFill>
                <a:srgbClr val="00B050"/>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endParaRPr>
          </a:p>
        </p:txBody>
      </p:sp>
      <p:pic>
        <p:nvPicPr>
          <p:cNvPr id="2" name="Picture 1" descr="A cartoon of an owl&#10;&#10;Description automatically generated">
            <a:extLst>
              <a:ext uri="{FF2B5EF4-FFF2-40B4-BE49-F238E27FC236}">
                <a16:creationId xmlns:a16="http://schemas.microsoft.com/office/drawing/2014/main" id="{E01AB6F8-FC1D-F376-9B65-6EBF06B843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1573" y="2482703"/>
            <a:ext cx="1536037" cy="2391882"/>
          </a:xfrm>
          <a:prstGeom prst="rect">
            <a:avLst/>
          </a:prstGeom>
        </p:spPr>
      </p:pic>
    </p:spTree>
    <p:extLst>
      <p:ext uri="{BB962C8B-B14F-4D97-AF65-F5344CB8AC3E}">
        <p14:creationId xmlns:p14="http://schemas.microsoft.com/office/powerpoint/2010/main" val="217370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6F1DAD8-EFA7-FFA7-4DF5-E8A6AD49531E}"/>
              </a:ext>
            </a:extLst>
          </p:cNvPr>
          <p:cNvSpPr/>
          <p:nvPr/>
        </p:nvSpPr>
        <p:spPr>
          <a:xfrm>
            <a:off x="301440" y="2321005"/>
            <a:ext cx="8541120" cy="2215991"/>
          </a:xfrm>
          <a:prstGeom prst="rect">
            <a:avLst/>
          </a:prstGeom>
          <a:noFill/>
        </p:spPr>
        <p:txBody>
          <a:bodyPr wrap="none" lIns="91440" tIns="45720" rIns="91440" bIns="45720">
            <a:spAutoFit/>
          </a:bodyPr>
          <a:lstStyle/>
          <a:p>
            <a:pPr algn="ctr"/>
            <a:r>
              <a:rPr lang="en-GB" sz="13800" b="1" dirty="0">
                <a:ln w="9525">
                  <a:solidFill>
                    <a:schemeClr val="bg1"/>
                  </a:solidFill>
                  <a:prstDash val="solid"/>
                </a:ln>
                <a:effectLst>
                  <a:outerShdw blurRad="12700" dist="38100" dir="2700000" algn="tl" rotWithShape="0">
                    <a:schemeClr val="bg1">
                      <a:lumMod val="50000"/>
                    </a:schemeClr>
                  </a:outerShdw>
                </a:effectLst>
                <a:latin typeface="Century Gothic" panose="020B0502020202020204" pitchFamily="34" charset="0"/>
              </a:rPr>
              <a:t>argu</a:t>
            </a:r>
            <a:r>
              <a:rPr lang="en-GB" sz="138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Century Gothic" panose="020B0502020202020204" pitchFamily="34" charset="0"/>
              </a:rPr>
              <a:t>me</a:t>
            </a:r>
            <a:r>
              <a:rPr lang="en-GB" sz="13800" b="1" dirty="0">
                <a:ln w="9525">
                  <a:solidFill>
                    <a:schemeClr val="bg1"/>
                  </a:solidFill>
                  <a:prstDash val="solid"/>
                </a:ln>
                <a:effectLst>
                  <a:outerShdw blurRad="12700" dist="38100" dir="2700000" algn="tl" rotWithShape="0">
                    <a:schemeClr val="bg1">
                      <a:lumMod val="50000"/>
                    </a:schemeClr>
                  </a:outerShdw>
                </a:effectLst>
                <a:latin typeface="Century Gothic" panose="020B0502020202020204" pitchFamily="34" charset="0"/>
              </a:rPr>
              <a:t>nt</a:t>
            </a:r>
            <a:endParaRPr lang="en-GB" sz="13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entury Gothic" panose="020B0502020202020204" pitchFamily="34" charset="0"/>
            </a:endParaRPr>
          </a:p>
        </p:txBody>
      </p:sp>
    </p:spTree>
    <p:extLst>
      <p:ext uri="{BB962C8B-B14F-4D97-AF65-F5344CB8AC3E}">
        <p14:creationId xmlns:p14="http://schemas.microsoft.com/office/powerpoint/2010/main" val="1386574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59BDA1F2-F352-D27C-74BD-86009848C86B}"/>
              </a:ext>
            </a:extLst>
          </p:cNvPr>
          <p:cNvSpPr>
            <a:spLocks noGrp="1"/>
          </p:cNvSpPr>
          <p:nvPr>
            <p:ph type="ctrTitle"/>
          </p:nvPr>
        </p:nvSpPr>
        <p:spPr>
          <a:xfrm>
            <a:off x="579438" y="5076825"/>
            <a:ext cx="7772400" cy="1470025"/>
          </a:xfrm>
        </p:spPr>
        <p:txBody>
          <a:bodyPr>
            <a:normAutofit fontScale="90000"/>
          </a:bodyPr>
          <a:lstStyle/>
          <a:p>
            <a:pPr eaLnBrk="1" hangingPunct="1"/>
            <a:r>
              <a:rPr lang="en-US" altLang="en-US" sz="7200">
                <a:latin typeface="Century Gothic" panose="020B0502020202020204" pitchFamily="34" charset="0"/>
              </a:rPr>
              <a:t>Aesop</a:t>
            </a:r>
            <a:br>
              <a:rPr lang="en-US" altLang="en-US" sz="7200">
                <a:latin typeface="Century Gothic" panose="020B0502020202020204" pitchFamily="34" charset="0"/>
              </a:rPr>
            </a:br>
            <a:r>
              <a:rPr lang="en-US" altLang="en-US" sz="3200" i="1">
                <a:latin typeface="Century Gothic" panose="020B0502020202020204" pitchFamily="34" charset="0"/>
              </a:rPr>
              <a:t>620-560 BC</a:t>
            </a:r>
            <a:endParaRPr lang="en-US" altLang="en-US" sz="5400">
              <a:latin typeface="Century Gothic" panose="020B0502020202020204" pitchFamily="34" charset="0"/>
            </a:endParaRPr>
          </a:p>
        </p:txBody>
      </p:sp>
      <p:pic>
        <p:nvPicPr>
          <p:cNvPr id="16386" name="Picture 2">
            <a:extLst>
              <a:ext uri="{FF2B5EF4-FFF2-40B4-BE49-F238E27FC236}">
                <a16:creationId xmlns:a16="http://schemas.microsoft.com/office/drawing/2014/main" id="{CCADBF58-95EC-D738-CC14-CD8A15915A3B}"/>
              </a:ext>
            </a:extLst>
          </p:cNvPr>
          <p:cNvPicPr>
            <a:picLocks noChangeAspect="1"/>
          </p:cNvPicPr>
          <p:nvPr/>
        </p:nvPicPr>
        <p:blipFill>
          <a:blip r:embed="rId3">
            <a:extLst>
              <a:ext uri="{28A0092B-C50C-407E-A947-70E740481C1C}">
                <a14:useLocalDpi xmlns:a14="http://schemas.microsoft.com/office/drawing/2010/main" val="0"/>
              </a:ext>
            </a:extLst>
          </a:blip>
          <a:srcRect b="35374"/>
          <a:stretch>
            <a:fillRect/>
          </a:stretch>
        </p:blipFill>
        <p:spPr bwMode="auto">
          <a:xfrm>
            <a:off x="1955800" y="515938"/>
            <a:ext cx="5224463" cy="4432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black cows with horns&#10;&#10;Description automatically generated">
            <a:extLst>
              <a:ext uri="{FF2B5EF4-FFF2-40B4-BE49-F238E27FC236}">
                <a16:creationId xmlns:a16="http://schemas.microsoft.com/office/drawing/2014/main" id="{476C9983-F9CD-000F-B77F-A8DFA22370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190"/>
            <a:ext cx="9144000" cy="6093619"/>
          </a:xfrm>
          <a:prstGeom prst="rect">
            <a:avLst/>
          </a:prstGeom>
          <a:ln>
            <a:solidFill>
              <a:schemeClr val="tx1"/>
            </a:solidFill>
          </a:ln>
        </p:spPr>
      </p:pic>
    </p:spTree>
    <p:extLst>
      <p:ext uri="{BB962C8B-B14F-4D97-AF65-F5344CB8AC3E}">
        <p14:creationId xmlns:p14="http://schemas.microsoft.com/office/powerpoint/2010/main" val="1849886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ion with a mane&#10;&#10;Description automatically generated">
            <a:extLst>
              <a:ext uri="{FF2B5EF4-FFF2-40B4-BE49-F238E27FC236}">
                <a16:creationId xmlns:a16="http://schemas.microsoft.com/office/drawing/2014/main" id="{E2C7CEA3-C836-5F62-87EF-65FE22ECF4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6488" y="0"/>
            <a:ext cx="5331023" cy="6858000"/>
          </a:xfrm>
          <a:prstGeom prst="rect">
            <a:avLst/>
          </a:prstGeom>
          <a:ln>
            <a:solidFill>
              <a:schemeClr val="tx1"/>
            </a:solidFill>
          </a:ln>
        </p:spPr>
      </p:pic>
    </p:spTree>
    <p:extLst>
      <p:ext uri="{BB962C8B-B14F-4D97-AF65-F5344CB8AC3E}">
        <p14:creationId xmlns:p14="http://schemas.microsoft.com/office/powerpoint/2010/main" val="23275434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black cows with horns&#10;&#10;Description automatically generated">
            <a:extLst>
              <a:ext uri="{FF2B5EF4-FFF2-40B4-BE49-F238E27FC236}">
                <a16:creationId xmlns:a16="http://schemas.microsoft.com/office/drawing/2014/main" id="{FA0E0C6C-CD7C-6132-EA46-BB640DAF5148}"/>
              </a:ext>
            </a:extLst>
          </p:cNvPr>
          <p:cNvPicPr>
            <a:picLocks noChangeAspect="1"/>
          </p:cNvPicPr>
          <p:nvPr/>
        </p:nvPicPr>
        <p:blipFill rotWithShape="1">
          <a:blip r:embed="rId3">
            <a:extLst>
              <a:ext uri="{28A0092B-C50C-407E-A947-70E740481C1C}">
                <a14:useLocalDpi xmlns:a14="http://schemas.microsoft.com/office/drawing/2010/main" val="0"/>
              </a:ext>
            </a:extLst>
          </a:blip>
          <a:srcRect l="16552" r="27931"/>
          <a:stretch/>
        </p:blipFill>
        <p:spPr>
          <a:xfrm flipH="1">
            <a:off x="1714501" y="0"/>
            <a:ext cx="5714999" cy="6860052"/>
          </a:xfrm>
          <a:prstGeom prst="rect">
            <a:avLst/>
          </a:prstGeom>
          <a:ln>
            <a:solidFill>
              <a:schemeClr val="tx1"/>
            </a:solidFill>
          </a:ln>
        </p:spPr>
      </p:pic>
    </p:spTree>
    <p:extLst>
      <p:ext uri="{BB962C8B-B14F-4D97-AF65-F5344CB8AC3E}">
        <p14:creationId xmlns:p14="http://schemas.microsoft.com/office/powerpoint/2010/main" val="4040921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ion with its tongue out&#10;&#10;Description automatically generated">
            <a:extLst>
              <a:ext uri="{FF2B5EF4-FFF2-40B4-BE49-F238E27FC236}">
                <a16:creationId xmlns:a16="http://schemas.microsoft.com/office/drawing/2014/main" id="{90210265-EA37-E14F-5982-105E9A2085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190"/>
            <a:ext cx="9144000" cy="6093619"/>
          </a:xfrm>
          <a:prstGeom prst="rect">
            <a:avLst/>
          </a:prstGeom>
          <a:ln>
            <a:solidFill>
              <a:schemeClr val="tx1"/>
            </a:solidFill>
          </a:ln>
        </p:spPr>
      </p:pic>
    </p:spTree>
    <p:extLst>
      <p:ext uri="{BB962C8B-B14F-4D97-AF65-F5344CB8AC3E}">
        <p14:creationId xmlns:p14="http://schemas.microsoft.com/office/powerpoint/2010/main" val="1604295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351</TotalTime>
  <Words>1746</Words>
  <Application>Microsoft Office PowerPoint</Application>
  <PresentationFormat>On-screen Show (4:3)</PresentationFormat>
  <Paragraphs>79</Paragraphs>
  <Slides>16</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Cambria</vt:lpstr>
      <vt:lpstr>Century Gothic</vt:lpstr>
      <vt:lpstr>Symbol</vt:lpstr>
      <vt:lpstr>Times New Roman</vt:lpstr>
      <vt:lpstr> Black </vt:lpstr>
      <vt:lpstr>1_ Black </vt:lpstr>
      <vt:lpstr>PowerPoint Presentation</vt:lpstr>
      <vt:lpstr>PowerPoint Presentation</vt:lpstr>
      <vt:lpstr>PowerPoint Presentation</vt:lpstr>
      <vt:lpstr>PowerPoint Presentation</vt:lpstr>
      <vt:lpstr>Aesop 620-560 BC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Boxer</dc:creator>
  <cp:lastModifiedBy>Rachel Boxer</cp:lastModifiedBy>
  <cp:revision>9</cp:revision>
  <dcterms:created xsi:type="dcterms:W3CDTF">2023-11-27T00:26:23Z</dcterms:created>
  <dcterms:modified xsi:type="dcterms:W3CDTF">2024-03-11T12:47:10Z</dcterms:modified>
</cp:coreProperties>
</file>