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489" r:id="rId3"/>
    <p:sldId id="490" r:id="rId4"/>
    <p:sldId id="437" r:id="rId5"/>
    <p:sldId id="516" r:id="rId6"/>
    <p:sldId id="263" r:id="rId7"/>
    <p:sldId id="267" r:id="rId8"/>
    <p:sldId id="264" r:id="rId9"/>
    <p:sldId id="260" r:id="rId10"/>
    <p:sldId id="266" r:id="rId11"/>
    <p:sldId id="519" r:id="rId12"/>
    <p:sldId id="520" r:id="rId13"/>
    <p:sldId id="517" r:id="rId14"/>
    <p:sldId id="522" r:id="rId15"/>
    <p:sldId id="518" r:id="rId16"/>
    <p:sldId id="521" r:id="rId17"/>
    <p:sldId id="283" r:id="rId18"/>
    <p:sldId id="523" r:id="rId19"/>
    <p:sldId id="286" r:id="rId20"/>
    <p:sldId id="524" r:id="rId21"/>
    <p:sldId id="515" r:id="rId22"/>
    <p:sldId id="436" r:id="rId23"/>
    <p:sldId id="502" r:id="rId24"/>
    <p:sldId id="340" r:id="rId25"/>
    <p:sldId id="26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D25D63-3BD3-41E5-94DE-30AFC82E82C3}" v="503" dt="2025-04-14T23:17:36.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39" autoAdjust="0"/>
  </p:normalViewPr>
  <p:slideViewPr>
    <p:cSldViewPr snapToGrid="0" snapToObjects="1">
      <p:cViewPr varScale="1">
        <p:scale>
          <a:sx n="51" d="100"/>
          <a:sy n="51" d="100"/>
        </p:scale>
        <p:origin x="1712"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38127-4447-436D-9922-FD3018FC1557}" type="datetimeFigureOut">
              <a:rPr lang="en-GB" smtClean="0"/>
              <a:t>22/04/2025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A51ED-6BC5-4CFB-89D2-E1A1420AF81A}" type="slidenum">
              <a:rPr lang="en-GB" smtClean="0"/>
              <a:t>‹#›</a:t>
            </a:fld>
            <a:endParaRPr lang="en-GB"/>
          </a:p>
        </p:txBody>
      </p:sp>
    </p:spTree>
    <p:extLst>
      <p:ext uri="{BB962C8B-B14F-4D97-AF65-F5344CB8AC3E}">
        <p14:creationId xmlns:p14="http://schemas.microsoft.com/office/powerpoint/2010/main" val="18669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signbsl.com/sign/god"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p>
          <a:p>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a:t>
            </a:fld>
            <a:endParaRPr lang="en-GB"/>
          </a:p>
        </p:txBody>
      </p:sp>
    </p:spTree>
    <p:extLst>
      <p:ext uri="{BB962C8B-B14F-4D97-AF65-F5344CB8AC3E}">
        <p14:creationId xmlns:p14="http://schemas.microsoft.com/office/powerpoint/2010/main" val="307358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F5BF7-172D-D7BD-D1AC-A1EC9F2CC7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727A77-EBDB-E639-FE93-F48BAE55B4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89F6DC-B316-E9CD-958B-EBA75C22D3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10: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Landing on the moon was a huge human achievement, and the three astronauts who were the first to step out onto the moon’s surface will be remembered in history for generations to come. Their names were Neil Armstrong, Buzz Aldrin (who’s in the photo) and Michael Collins.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4ABBE3B0-61B2-F4C7-298D-3A6355F8D5B1}"/>
              </a:ext>
            </a:extLst>
          </p:cNvPr>
          <p:cNvSpPr>
            <a:spLocks noGrp="1"/>
          </p:cNvSpPr>
          <p:nvPr>
            <p:ph type="sldNum" sz="quarter" idx="5"/>
          </p:nvPr>
        </p:nvSpPr>
        <p:spPr/>
        <p:txBody>
          <a:bodyPr/>
          <a:lstStyle/>
          <a:p>
            <a:fld id="{E0DE4584-131B-4336-BE42-B4D312F1A20A}" type="slidenum">
              <a:rPr lang="en-GB" smtClean="0"/>
              <a:t>10</a:t>
            </a:fld>
            <a:endParaRPr lang="en-GB"/>
          </a:p>
        </p:txBody>
      </p:sp>
    </p:spTree>
    <p:extLst>
      <p:ext uri="{BB962C8B-B14F-4D97-AF65-F5344CB8AC3E}">
        <p14:creationId xmlns:p14="http://schemas.microsoft.com/office/powerpoint/2010/main" val="44615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11: </a:t>
            </a:r>
            <a:r>
              <a:rPr lang="en-GB" b="0" dirty="0"/>
              <a:t>But this landmark moment would probably not have happened without the team of people at </a:t>
            </a:r>
            <a:r>
              <a:rPr lang="en-GB" b="1" dirty="0"/>
              <a:t>NASA</a:t>
            </a:r>
            <a:r>
              <a:rPr lang="en-GB" b="0" dirty="0"/>
              <a:t> (that’s short for ‘</a:t>
            </a:r>
            <a:r>
              <a:rPr lang="en-GB" b="0" i="0" dirty="0">
                <a:solidFill>
                  <a:srgbClr val="202122"/>
                </a:solidFill>
                <a:effectLst/>
                <a:latin typeface="Arial" panose="020B0604020202020204" pitchFamily="34" charset="0"/>
              </a:rPr>
              <a:t>National Aeronautics and Space Administration’) </a:t>
            </a:r>
            <a:r>
              <a:rPr lang="en-GB" b="0" dirty="0"/>
              <a:t>working hard on all the science and maths that needed to happen in order to get people into space. And so today, we are not going to hear the story of Buzz Aldrin (in this photo), or Neil Armstrong (who was taking this photo – and who you can see in the reflection on Aldrin’s visor), or even Michael Collins who remained in the orbiting command module – </a:t>
            </a:r>
            <a:r>
              <a:rPr lang="en-GB" sz="1800" dirty="0">
                <a:effectLst/>
                <a:latin typeface="Calibri" panose="020F0502020204030204" pitchFamily="34" charset="0"/>
                <a:ea typeface="MS Mincho" panose="02020609040205080304" pitchFamily="49" charset="-128"/>
              </a:rPr>
              <a:t>but about three brave women….</a:t>
            </a:r>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11</a:t>
            </a:fld>
            <a:endParaRPr lang="en-GB"/>
          </a:p>
        </p:txBody>
      </p:sp>
    </p:spTree>
    <p:extLst>
      <p:ext uri="{BB962C8B-B14F-4D97-AF65-F5344CB8AC3E}">
        <p14:creationId xmlns:p14="http://schemas.microsoft.com/office/powerpoint/2010/main" val="3969703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7B777A80-A2D1-F824-30E0-84A1818CDCE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2E200D1B-555F-B3AE-89A5-A84AFF65B4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12: …Katherine Johnson, Mary Jackson and Dorothy Vaughan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whose stories had been hidden from public view until relatively recently. In order to hear their story, we need to roll back time a few more years, to 1962. </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Before anyone even thought of landing on the moon, the aim was to put a man into </a:t>
            </a:r>
            <a:r>
              <a:rPr lang="en-US" sz="1800" b="1" dirty="0">
                <a:effectLst/>
                <a:latin typeface="Calibri" panose="020F0502020204030204" pitchFamily="34" charset="0"/>
                <a:ea typeface="MS Mincho" panose="02020609040205080304" pitchFamily="49" charset="-128"/>
                <a:cs typeface="Times New Roman" panose="02020603050405020304" pitchFamily="18" charset="0"/>
              </a:rPr>
              <a:t>orbit</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circling the earth – which required an enormous rocket, lots of money and some very clever people! America was in competition with Russian astronauts to be the first country to put a man in orbit travelling around the earth – at the time, it was called the Space Race. </a:t>
            </a:r>
            <a:endParaRPr lang="en-US" altLang="en-US" b="1" dirty="0"/>
          </a:p>
        </p:txBody>
      </p:sp>
      <p:sp>
        <p:nvSpPr>
          <p:cNvPr id="4" name="Slide Number Placeholder 3">
            <a:extLst>
              <a:ext uri="{FF2B5EF4-FFF2-40B4-BE49-F238E27FC236}">
                <a16:creationId xmlns:a16="http://schemas.microsoft.com/office/drawing/2014/main" id="{7F8D987B-F34D-003B-EB2C-8D291B705F03}"/>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107D733-E75F-46ED-873D-F7EBD9AA9B1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b="1" dirty="0"/>
              <a:t>Slide 13: </a:t>
            </a:r>
            <a:r>
              <a:rPr lang="en-GB" b="0" dirty="0"/>
              <a:t>Although the Russians were the first to send a rocket into orbit around the earth in 1961, the American astronaut John Glenn circled the earth not once, but three times the following year, and the lessons they learned from that launch undoubtedly helped them to put men on the moon in 1969. </a:t>
            </a:r>
            <a:r>
              <a:rPr lang="en-GB" sz="1200" dirty="0">
                <a:effectLst/>
                <a:latin typeface="Calibri" panose="020F0502020204030204" pitchFamily="34" charset="0"/>
                <a:ea typeface="MS Mincho" panose="02020609040205080304" pitchFamily="49" charset="-128"/>
                <a:cs typeface="Times New Roman" panose="02020603050405020304" pitchFamily="18" charset="0"/>
              </a:rPr>
              <a:t>Now before you say ‘How exciting!’ and imagine these three women being at the very forefront of the great Space Race, let me tell you some things about how life really was for them…..</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13</a:t>
            </a:fld>
            <a:endParaRPr lang="en-GB"/>
          </a:p>
        </p:txBody>
      </p:sp>
    </p:spTree>
    <p:extLst>
      <p:ext uri="{BB962C8B-B14F-4D97-AF65-F5344CB8AC3E}">
        <p14:creationId xmlns:p14="http://schemas.microsoft.com/office/powerpoint/2010/main" val="2978812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b="1" dirty="0"/>
              <a:t>Slide 14: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At NASA in Langley, Virginia, (as in many other places in America at that time) white people had all the ‘good’ jobs. If you were a black person, it was harder for you to get the sort of education that might help you to get the qualifications for the better jobs. It was even harder if you were a black woman.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NASA called them the ‘</a:t>
            </a:r>
            <a:r>
              <a:rPr lang="en-GB" sz="1800" dirty="0" err="1">
                <a:effectLst/>
                <a:latin typeface="Calibri" panose="020F0502020204030204" pitchFamily="34" charset="0"/>
                <a:ea typeface="MS Mincho" panose="02020609040205080304" pitchFamily="49" charset="-128"/>
                <a:cs typeface="Times New Roman" panose="02020603050405020304" pitchFamily="18" charset="0"/>
              </a:rPr>
              <a:t>colored</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computers’ and set them to work in the ‘West Area’, a mile away from NASA’s main base.</a:t>
            </a:r>
          </a:p>
          <a:p>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14</a:t>
            </a:fld>
            <a:endParaRPr lang="en-GB"/>
          </a:p>
        </p:txBody>
      </p:sp>
    </p:spTree>
    <p:extLst>
      <p:ext uri="{BB962C8B-B14F-4D97-AF65-F5344CB8AC3E}">
        <p14:creationId xmlns:p14="http://schemas.microsoft.com/office/powerpoint/2010/main" val="2396892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15: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When Katherine Johnson’s work took her into the main base at NASA, she was not allowed to use the same bathroom facilities as white people and so had to run all the way back to the West Area to use the bathrooms there: imagine a 2-mile round-trip to go to the toilet! And all too often, their supervisors took credit for the work that they, the ‘human computers’, had done: imagine that! You do a great piece of work, but your teacher takes the credit for it, </a:t>
            </a:r>
            <a:r>
              <a:rPr lang="en-GB" sz="1800" dirty="0">
                <a:effectLst/>
                <a:latin typeface="Calibri" panose="020F0502020204030204" pitchFamily="34" charset="0"/>
                <a:ea typeface="MS Mincho" panose="02020609040205080304" pitchFamily="49" charset="-128"/>
              </a:rPr>
              <a:t>and says it’s their work….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15</a:t>
            </a:fld>
            <a:endParaRPr lang="en-GB"/>
          </a:p>
        </p:txBody>
      </p:sp>
    </p:spTree>
    <p:extLst>
      <p:ext uri="{BB962C8B-B14F-4D97-AF65-F5344CB8AC3E}">
        <p14:creationId xmlns:p14="http://schemas.microsoft.com/office/powerpoint/2010/main" val="2830971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6516CC8-E154-92FE-A747-96D1C08E50A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A5B9E272-8FC5-B9F3-7032-A1ABFDC7E9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16:</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Despite all these obstacles, these three women worked their way into the history books and changed the future… Here’s how:</a:t>
            </a:r>
          </a:p>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Katherine Johnson</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did the maths that both launched astronaut John Glenn into orbit, and created the brand new maths that would bring him safely down again. She also worked on the maths for the Apollo 11 mission to the Moon in 1969.</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Mary Jackson</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had to go to court to win the right to get her engineering degree because the only place she could do it was at a university that only white people could go to. She became one of the first black female engineers and blazed a trail for others who would follow.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b="1" dirty="0">
                <a:effectLst/>
                <a:latin typeface="Calibri" panose="020F0502020204030204" pitchFamily="34" charset="0"/>
                <a:ea typeface="MS Mincho" panose="02020609040205080304" pitchFamily="49" charset="-128"/>
              </a:rPr>
              <a:t>Dorothy Vaughan</a:t>
            </a:r>
            <a:r>
              <a:rPr lang="en-GB" sz="1800" dirty="0">
                <a:effectLst/>
                <a:latin typeface="Calibri" panose="020F0502020204030204" pitchFamily="34" charset="0"/>
                <a:ea typeface="MS Mincho" panose="02020609040205080304" pitchFamily="49" charset="-128"/>
              </a:rPr>
              <a:t> was one of the women in charge of a team of ‘</a:t>
            </a:r>
            <a:r>
              <a:rPr lang="en-GB" sz="1800" dirty="0" err="1">
                <a:effectLst/>
                <a:latin typeface="Calibri" panose="020F0502020204030204" pitchFamily="34" charset="0"/>
                <a:ea typeface="MS Mincho" panose="02020609040205080304" pitchFamily="49" charset="-128"/>
              </a:rPr>
              <a:t>colored</a:t>
            </a:r>
            <a:r>
              <a:rPr lang="en-GB" sz="1800" dirty="0">
                <a:effectLst/>
                <a:latin typeface="Calibri" panose="020F0502020204030204" pitchFamily="34" charset="0"/>
                <a:ea typeface="MS Mincho" panose="02020609040205080304" pitchFamily="49" charset="-128"/>
              </a:rPr>
              <a:t> computers’. When NASA began to use the brand new IBM computers (which took up whole rooms, you can see some in the background of the Mary Jackson photo!), she taught herself and her team FORTRAN, the computer language used to program the new computers. Now NASA couldn’t manage without them!!</a:t>
            </a:r>
            <a:endParaRPr lang="en-US" altLang="en-US" dirty="0"/>
          </a:p>
        </p:txBody>
      </p:sp>
      <p:sp>
        <p:nvSpPr>
          <p:cNvPr id="4" name="Slide Number Placeholder 3">
            <a:extLst>
              <a:ext uri="{FF2B5EF4-FFF2-40B4-BE49-F238E27FC236}">
                <a16:creationId xmlns:a16="http://schemas.microsoft.com/office/drawing/2014/main" id="{A07A3EC5-1294-3515-1BFC-235BCE5E379A}"/>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EF10124-6BA3-4D6A-83D7-A1B8A4AEC1F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17: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Before we think about what this might mean for us as a school community, let’s just spend a few moments on [one or more] of these questions, thinking and talking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you think about what you’ve heard?....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how much the world has changed since the Space Race?....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you might want to ask anyone in this real-life story?....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buNone/>
            </a:pP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r>
              <a:rPr lang="en-GB" sz="1800" i="1" dirty="0">
                <a:effectLst/>
                <a:latin typeface="Calibri" panose="020F0502020204030204" pitchFamily="34" charset="0"/>
                <a:ea typeface="MS Mincho" panose="02020609040205080304" pitchFamily="49" charset="-128"/>
                <a:cs typeface="Times New Roman" panose="02020603050405020304" pitchFamily="18" charset="0"/>
              </a:rPr>
              <a:t>NB with older pupils, you might also want to talk about the differences in perspective of the NASA officials, the astronauts and the ‘</a:t>
            </a:r>
            <a:r>
              <a:rPr lang="en-GB" sz="1800" i="1" dirty="0" err="1">
                <a:effectLst/>
                <a:latin typeface="Calibri" panose="020F0502020204030204" pitchFamily="34" charset="0"/>
                <a:ea typeface="MS Mincho" panose="02020609040205080304" pitchFamily="49" charset="-128"/>
                <a:cs typeface="Times New Roman" panose="02020603050405020304" pitchFamily="18" charset="0"/>
              </a:rPr>
              <a:t>colored</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computers’ – and who felt whose job was most important?!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17</a:t>
            </a:fld>
            <a:endParaRPr lang="en-GB"/>
          </a:p>
        </p:txBody>
      </p:sp>
    </p:spTree>
    <p:extLst>
      <p:ext uri="{BB962C8B-B14F-4D97-AF65-F5344CB8AC3E}">
        <p14:creationId xmlns:p14="http://schemas.microsoft.com/office/powerpoint/2010/main" val="1436332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18: What’s in the rucksack today?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You may have thought that we’d forgotten all about the rucksack that’s travelled with us throughout this term, but we haven’t: we’ve saved it for the very end of our time together today! Let’s look inside….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[take out the item with your school’s logo on it]</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Our school badge, like NASA’s logo, reminds us that we are all part of the same team and that there are things that are really important to us as a school community. Someone once said that ‘teamwork makes the dream work’. I wonder how we make this happen in our school?....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[Talk together about what these things are; you will probably also reference your school’s vision &amp; values at this point]</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rPr>
              <a:t>At this point in the term, when we are all getting a bit tired and there’s a lot to do, including (mention end of term events such as open evening, leavers’ plays, sports day etc…..), it’s a good time to remember the importance of everyone’s contribution as a part of our school team. And so we are going to use our rucksack object as part of our reflection time together today. </a:t>
            </a:r>
            <a:r>
              <a:rPr lang="en-GB" sz="1800" i="1" dirty="0">
                <a:effectLst/>
                <a:latin typeface="Calibri" panose="020F0502020204030204" pitchFamily="34" charset="0"/>
                <a:ea typeface="MS Mincho" panose="02020609040205080304" pitchFamily="49" charset="-128"/>
              </a:rPr>
              <a:t>[place it somewhere prominent for all to see during the reflection time, or display your school logo on the screen] </a:t>
            </a:r>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18</a:t>
            </a:fld>
            <a:endParaRPr lang="en-GB"/>
          </a:p>
        </p:txBody>
      </p:sp>
    </p:spTree>
    <p:extLst>
      <p:ext uri="{BB962C8B-B14F-4D97-AF65-F5344CB8AC3E}">
        <p14:creationId xmlns:p14="http://schemas.microsoft.com/office/powerpoint/2010/main" val="3628697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19</a:t>
            </a:fld>
            <a:endParaRPr lang="en-GB"/>
          </a:p>
        </p:txBody>
      </p:sp>
    </p:spTree>
    <p:extLst>
      <p:ext uri="{BB962C8B-B14F-4D97-AF65-F5344CB8AC3E}">
        <p14:creationId xmlns:p14="http://schemas.microsoft.com/office/powerpoint/2010/main" val="3392230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2</a:t>
            </a:fld>
            <a:endParaRPr lang="en-GB"/>
          </a:p>
        </p:txBody>
      </p:sp>
    </p:spTree>
    <p:extLst>
      <p:ext uri="{BB962C8B-B14F-4D97-AF65-F5344CB8AC3E}">
        <p14:creationId xmlns:p14="http://schemas.microsoft.com/office/powerpoint/2010/main" val="3609938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70417-FBF2-9370-77D0-E3E9BF75B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A7CA2-6AC2-8774-A3AD-B47A5703D4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E9000-E757-0ABB-E942-4ACE9D60C128}"/>
              </a:ext>
            </a:extLst>
          </p:cNvPr>
          <p:cNvSpPr>
            <a:spLocks noGrp="1"/>
          </p:cNvSpPr>
          <p:nvPr>
            <p:ph type="body" idx="1"/>
          </p:nvPr>
        </p:nvSpPr>
        <p:spPr/>
        <p:txBody>
          <a:bodyPr/>
          <a:lstStyle/>
          <a:p>
            <a:pPr marL="228600" algn="l">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20: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Today, we’ve shared the story of three women who are a part of history, and whose contribution to the Space Race might easily have been forgotten….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….until quite recently, they were a hidden part of the NASA team….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who in our own school team might feel hidden or forgotten?....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how we can all make sure that everyone feels valued?....and that everyone has a chance to shine?....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a:solidFill>
                <a:srgbClr val="FF6600"/>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AAA9CBA4-4A18-1A3B-B6F6-2DA40A23B7B7}"/>
              </a:ext>
            </a:extLst>
          </p:cNvPr>
          <p:cNvSpPr>
            <a:spLocks noGrp="1"/>
          </p:cNvSpPr>
          <p:nvPr>
            <p:ph type="sldNum" sz="quarter" idx="5"/>
          </p:nvPr>
        </p:nvSpPr>
        <p:spPr/>
        <p:txBody>
          <a:bodyPr/>
          <a:lstStyle/>
          <a:p>
            <a:fld id="{4A2A51ED-6BC5-4CFB-89D2-E1A1420AF81A}" type="slidenum">
              <a:rPr lang="en-GB" smtClean="0"/>
              <a:t>20</a:t>
            </a:fld>
            <a:endParaRPr lang="en-GB"/>
          </a:p>
        </p:txBody>
      </p:sp>
    </p:spTree>
    <p:extLst>
      <p:ext uri="{BB962C8B-B14F-4D97-AF65-F5344CB8AC3E}">
        <p14:creationId xmlns:p14="http://schemas.microsoft.com/office/powerpoint/2010/main" val="1584752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I’m going to pray now, and ask God to help us as we work together. If you’re wearing something with our school logo on it, you might want to place your hand over it as we pray a blessing on our school community.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Prayer:</a:t>
            </a:r>
          </a:p>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God who loves peace,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As we come towards the end of our school year, we are glad to be reminded of the importance of working together as part of a team. Thank you that each one of us has something to give and that we all matter as part of our school community. May our teamwork make our dream work, we pray.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21</a:t>
            </a:fld>
            <a:endParaRPr lang="en-GB"/>
          </a:p>
        </p:txBody>
      </p:sp>
    </p:spTree>
    <p:extLst>
      <p:ext uri="{BB962C8B-B14F-4D97-AF65-F5344CB8AC3E}">
        <p14:creationId xmlns:p14="http://schemas.microsoft.com/office/powerpoint/2010/main" val="2255965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22</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17: Use this term’s leaving words</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Leader: </a:t>
            </a:r>
            <a:r>
              <a:rPr lang="en-GB" sz="1800" kern="1200" dirty="0">
                <a:effectLst/>
                <a:latin typeface="Calibri" panose="020F0502020204030204" pitchFamily="34" charset="0"/>
                <a:ea typeface="+mn-ea"/>
                <a:cs typeface="Times New Roman" panose="02020603050405020304" pitchFamily="18" charset="0"/>
              </a:rPr>
              <a:t>We have journeyed together today. As we leave this place and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ALL: ….May God go with us.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Sign for ‘go with us’ – we have invented this! After you’ve signed ‘God’, bring your finger down alongside your other finger and make them ‘journey together’ in front of you.</a:t>
            </a:r>
            <a:endParaRPr lang="en-GB" dirty="0"/>
          </a:p>
        </p:txBody>
      </p:sp>
      <p:sp>
        <p:nvSpPr>
          <p:cNvPr id="4" name="Slide Number Placeholder 3"/>
          <p:cNvSpPr>
            <a:spLocks noGrp="1"/>
          </p:cNvSpPr>
          <p:nvPr>
            <p:ph type="sldNum" sz="quarter" idx="5"/>
          </p:nvPr>
        </p:nvSpPr>
        <p:spPr/>
        <p:txBody>
          <a:bodyPr/>
          <a:lstStyle/>
          <a:p>
            <a:fld id="{A2CAF183-2B7C-4E4C-ACC2-107AD8DFB44A}" type="slidenum">
              <a:rPr lang="en-GB" smtClean="0"/>
              <a:pPr/>
              <a:t>23</a:t>
            </a:fld>
            <a:endParaRPr lang="en-GB"/>
          </a:p>
        </p:txBody>
      </p:sp>
    </p:spTree>
    <p:extLst>
      <p:ext uri="{BB962C8B-B14F-4D97-AF65-F5344CB8AC3E}">
        <p14:creationId xmlns:p14="http://schemas.microsoft.com/office/powerpoint/2010/main" val="3061807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Ideas for classroom reflection: something with your school logo 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Look at your school’s badge or logo.</a:t>
            </a: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How does it remind you what’s important to you as a school community?</a:t>
            </a: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How have we worked together as a team recently?</a:t>
            </a: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How did we make sure that it was fair for everyone? </a:t>
            </a: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How can we make sure that everyone feels valued?</a:t>
            </a: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Now go and make it happen!!</a:t>
            </a:r>
          </a:p>
        </p:txBody>
      </p:sp>
      <p:sp>
        <p:nvSpPr>
          <p:cNvPr id="4" name="Slide Number Placeholder 3"/>
          <p:cNvSpPr>
            <a:spLocks noGrp="1"/>
          </p:cNvSpPr>
          <p:nvPr>
            <p:ph type="sldNum" sz="quarter" idx="5"/>
          </p:nvPr>
        </p:nvSpPr>
        <p:spPr/>
        <p:txBody>
          <a:bodyPr/>
          <a:lstStyle/>
          <a:p>
            <a:fld id="{4A2A51ED-6BC5-4CFB-89D2-E1A1420AF81A}" type="slidenum">
              <a:rPr lang="en-GB" smtClean="0"/>
              <a:t>24</a:t>
            </a:fld>
            <a:endParaRPr lang="en-GB"/>
          </a:p>
        </p:txBody>
      </p:sp>
    </p:spTree>
    <p:extLst>
      <p:ext uri="{BB962C8B-B14F-4D97-AF65-F5344CB8AC3E}">
        <p14:creationId xmlns:p14="http://schemas.microsoft.com/office/powerpoint/2010/main" val="56338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We’re starting today with a picture. What’s going on here? </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[talk together about what children know]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This year marks the 56</a:t>
            </a:r>
            <a:r>
              <a:rPr lang="en-US" sz="1800" baseline="30000" dirty="0">
                <a:effectLst/>
                <a:latin typeface="Calibri" panose="020F0502020204030204" pitchFamily="34" charset="0"/>
                <a:ea typeface="MS Mincho" panose="02020609040205080304" pitchFamily="49" charset="-128"/>
                <a:cs typeface="Times New Roman" panose="02020603050405020304" pitchFamily="18" charset="0"/>
              </a:rPr>
              <a:t>th</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anniversary of this most significant historical event – the moment that someone stepped onto the moon for the very first time. It had been part of several ambitious years when the USA and Russia were both striving to be the first to do this. As you can see from the flag, the USA won the Space Race!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3</a:t>
            </a:fld>
            <a:endParaRPr lang="en-GB"/>
          </a:p>
        </p:txBody>
      </p:sp>
    </p:spTree>
    <p:extLst>
      <p:ext uri="{BB962C8B-B14F-4D97-AF65-F5344CB8AC3E}">
        <p14:creationId xmlns:p14="http://schemas.microsoft.com/office/powerpoint/2010/main" val="288396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4: </a:t>
            </a:r>
            <a:r>
              <a:rPr lang="en-GB" sz="1800" dirty="0">
                <a:effectLst/>
                <a:latin typeface="Calibri" panose="020F0502020204030204" pitchFamily="34" charset="0"/>
                <a:ea typeface="MS Mincho" panose="02020609040205080304" pitchFamily="49" charset="-128"/>
              </a:rPr>
              <a:t>Landing on the moon was a truly landmark achievement. Our moon orbits (travels around) our planet, the Earth, just as we orbit the Sun. It takes about 27 days for it to get all the way around, which is why we sometimes see it seeming to change shape. Our moon is a massive 384,400km (that’s 238,855 miles) from us – that’s about 25 times the distance from the UK to Australia!! So, in our time together today, we are going to be thinking about this epic journey – the longest we’ve shared this term! Before we launch (!) into today’s story, here are some things about our moon which you may not know…</a:t>
            </a:r>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4</a:t>
            </a:fld>
            <a:endParaRPr lang="en-GB"/>
          </a:p>
        </p:txBody>
      </p:sp>
    </p:spTree>
    <p:extLst>
      <p:ext uri="{BB962C8B-B14F-4D97-AF65-F5344CB8AC3E}">
        <p14:creationId xmlns:p14="http://schemas.microsoft.com/office/powerpoint/2010/main" val="1194162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5: </a:t>
            </a:r>
            <a:r>
              <a:rPr lang="en-US" sz="12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Century Gothic"/>
                <a:cs typeface="Century Gothic"/>
              </a:rPr>
              <a:t>The moon doesn’t actually shine </a:t>
            </a:r>
            <a:r>
              <a:rPr lang="en-US" sz="1800" dirty="0">
                <a:effectLst/>
                <a:latin typeface="Calibri" panose="020F0502020204030204" pitchFamily="34" charset="0"/>
                <a:ea typeface="MS Mincho" panose="02020609040205080304" pitchFamily="49" charset="-128"/>
              </a:rPr>
              <a:t>(i.e. it’s not a source of light)</a:t>
            </a:r>
            <a:r>
              <a:rPr lang="en-US" sz="1800" b="1" dirty="0">
                <a:effectLst/>
                <a:latin typeface="Calibri" panose="020F0502020204030204" pitchFamily="34" charset="0"/>
                <a:ea typeface="MS Mincho" panose="02020609040205080304" pitchFamily="49" charset="-128"/>
              </a:rPr>
              <a:t>, </a:t>
            </a:r>
            <a:r>
              <a:rPr lang="en-US" sz="12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Century Gothic"/>
                <a:cs typeface="Century Gothic"/>
              </a:rPr>
              <a:t> but reflects the light of the sun</a:t>
            </a:r>
            <a:r>
              <a:rPr lang="is-IS" sz="12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Century Gothic"/>
                <a:cs typeface="Century Gothic"/>
              </a:rPr>
              <a:t>….</a:t>
            </a:r>
            <a:endParaRPr lang="en-US" sz="12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Century Gothic"/>
              <a:cs typeface="Century Gothic"/>
            </a:endParaRPr>
          </a:p>
          <a:p>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5</a:t>
            </a:fld>
            <a:endParaRPr lang="en-GB"/>
          </a:p>
        </p:txBody>
      </p:sp>
    </p:spTree>
    <p:extLst>
      <p:ext uri="{BB962C8B-B14F-4D97-AF65-F5344CB8AC3E}">
        <p14:creationId xmlns:p14="http://schemas.microsoft.com/office/powerpoint/2010/main" val="1056016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….and so does the earth!</a:t>
            </a:r>
          </a:p>
        </p:txBody>
      </p:sp>
      <p:sp>
        <p:nvSpPr>
          <p:cNvPr id="4" name="Slide Number Placeholder 3"/>
          <p:cNvSpPr>
            <a:spLocks noGrp="1"/>
          </p:cNvSpPr>
          <p:nvPr>
            <p:ph type="sldNum" sz="quarter" idx="5"/>
          </p:nvPr>
        </p:nvSpPr>
        <p:spPr/>
        <p:txBody>
          <a:bodyPr/>
          <a:lstStyle/>
          <a:p>
            <a:fld id="{4A2A51ED-6BC5-4CFB-89D2-E1A1420AF81A}" type="slidenum">
              <a:rPr lang="en-GB" smtClean="0"/>
              <a:t>6</a:t>
            </a:fld>
            <a:endParaRPr lang="en-GB"/>
          </a:p>
        </p:txBody>
      </p:sp>
    </p:spTree>
    <p:extLst>
      <p:ext uri="{BB962C8B-B14F-4D97-AF65-F5344CB8AC3E}">
        <p14:creationId xmlns:p14="http://schemas.microsoft.com/office/powerpoint/2010/main" val="92465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7: </a:t>
            </a:r>
            <a:r>
              <a:rPr lang="en-US" sz="12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Century Gothic"/>
                <a:cs typeface="Century Gothic"/>
              </a:rPr>
              <a:t>The moon controls the tides of our seas: two high tides and two low tides a day.</a:t>
            </a:r>
          </a:p>
          <a:p>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7</a:t>
            </a:fld>
            <a:endParaRPr lang="en-GB"/>
          </a:p>
        </p:txBody>
      </p:sp>
    </p:spTree>
    <p:extLst>
      <p:ext uri="{BB962C8B-B14F-4D97-AF65-F5344CB8AC3E}">
        <p14:creationId xmlns:p14="http://schemas.microsoft.com/office/powerpoint/2010/main" val="3236050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8: </a:t>
            </a:r>
            <a:r>
              <a:rPr lang="en-US" sz="12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Century Gothic"/>
                <a:cs typeface="Century Gothic"/>
              </a:rPr>
              <a:t>There is no wind on the moon, so the footprints made by the first astronauts in 1969 are still there!</a:t>
            </a:r>
          </a:p>
          <a:p>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8</a:t>
            </a:fld>
            <a:endParaRPr lang="en-GB"/>
          </a:p>
        </p:txBody>
      </p:sp>
    </p:spTree>
    <p:extLst>
      <p:ext uri="{BB962C8B-B14F-4D97-AF65-F5344CB8AC3E}">
        <p14:creationId xmlns:p14="http://schemas.microsoft.com/office/powerpoint/2010/main" val="2200419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9: </a:t>
            </a:r>
            <a:r>
              <a:rPr lang="en-US" sz="12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Century Gothic"/>
                <a:cs typeface="Century Gothic"/>
              </a:rPr>
              <a:t>There are 3 golf balls on the moon, all of them hit by astronaut Alan Shepard in 1971, on the Apollo 14 mission. </a:t>
            </a:r>
            <a:r>
              <a:rPr lang="en-US" sz="1200" b="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Century Gothic"/>
                <a:cs typeface="Century Gothic"/>
              </a:rPr>
              <a:t>This was 2 years after the first moon landing. </a:t>
            </a:r>
            <a:endParaRPr lang="en-US" sz="12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Century Gothic"/>
              <a:cs typeface="Century Gothic"/>
            </a:endParaRPr>
          </a:p>
          <a:p>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9</a:t>
            </a:fld>
            <a:endParaRPr lang="en-GB"/>
          </a:p>
        </p:txBody>
      </p:sp>
    </p:spTree>
    <p:extLst>
      <p:ext uri="{BB962C8B-B14F-4D97-AF65-F5344CB8AC3E}">
        <p14:creationId xmlns:p14="http://schemas.microsoft.com/office/powerpoint/2010/main" val="1471579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4C94D78-E548-AAB7-8F2A-C0B72BEE1AC7}"/>
              </a:ext>
            </a:extLst>
          </p:cNvPr>
          <p:cNvSpPr>
            <a:spLocks noGrp="1"/>
          </p:cNvSpPr>
          <p:nvPr>
            <p:ph type="dt" sz="half" idx="10"/>
          </p:nvPr>
        </p:nvSpPr>
        <p:spPr/>
        <p:txBody>
          <a:bodyPr/>
          <a:lstStyle>
            <a:lvl1pPr>
              <a:defRPr/>
            </a:lvl1pPr>
          </a:lstStyle>
          <a:p>
            <a:fld id="{2472EC41-073F-4FDF-A433-458FB5EE9F84}" type="datetimeFigureOut">
              <a:rPr lang="en-US" altLang="en-US"/>
              <a:pPr/>
              <a:t>4/22/2025</a:t>
            </a:fld>
            <a:endParaRPr lang="en-US" altLang="en-US"/>
          </a:p>
        </p:txBody>
      </p:sp>
      <p:sp>
        <p:nvSpPr>
          <p:cNvPr id="5" name="Footer Placeholder 4">
            <a:extLst>
              <a:ext uri="{FF2B5EF4-FFF2-40B4-BE49-F238E27FC236}">
                <a16:creationId xmlns:a16="http://schemas.microsoft.com/office/drawing/2014/main" id="{A3DDFF53-711C-0506-49D8-468BD33D40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58BB01-53EB-A257-BD8E-69696E70B0F4}"/>
              </a:ext>
            </a:extLst>
          </p:cNvPr>
          <p:cNvSpPr>
            <a:spLocks noGrp="1"/>
          </p:cNvSpPr>
          <p:nvPr>
            <p:ph type="sldNum" sz="quarter" idx="12"/>
          </p:nvPr>
        </p:nvSpPr>
        <p:spPr/>
        <p:txBody>
          <a:bodyPr/>
          <a:lstStyle>
            <a:lvl1pPr>
              <a:defRPr/>
            </a:lvl1pPr>
          </a:lstStyle>
          <a:p>
            <a:fld id="{B46029DC-4B47-432C-A123-067BEC05B70D}" type="slidenum">
              <a:rPr lang="en-US" altLang="en-US"/>
              <a:pPr/>
              <a:t>‹#›</a:t>
            </a:fld>
            <a:endParaRPr lang="en-US" altLang="en-US"/>
          </a:p>
        </p:txBody>
      </p:sp>
    </p:spTree>
    <p:extLst>
      <p:ext uri="{BB962C8B-B14F-4D97-AF65-F5344CB8AC3E}">
        <p14:creationId xmlns:p14="http://schemas.microsoft.com/office/powerpoint/2010/main" val="394275789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B4F2AE0-3DE4-125F-B648-80BC8431EEDB}"/>
              </a:ext>
            </a:extLst>
          </p:cNvPr>
          <p:cNvSpPr>
            <a:spLocks noGrp="1"/>
          </p:cNvSpPr>
          <p:nvPr>
            <p:ph type="dt" sz="half" idx="10"/>
          </p:nvPr>
        </p:nvSpPr>
        <p:spPr/>
        <p:txBody>
          <a:bodyPr/>
          <a:lstStyle>
            <a:lvl1pPr>
              <a:defRPr/>
            </a:lvl1pPr>
          </a:lstStyle>
          <a:p>
            <a:fld id="{F9CEF0D6-052B-4093-B1C4-53B96EC6FDDB}" type="datetimeFigureOut">
              <a:rPr lang="en-US" altLang="en-US"/>
              <a:pPr/>
              <a:t>4/22/2025</a:t>
            </a:fld>
            <a:endParaRPr lang="en-US" altLang="en-US"/>
          </a:p>
        </p:txBody>
      </p:sp>
      <p:sp>
        <p:nvSpPr>
          <p:cNvPr id="5" name="Footer Placeholder 4">
            <a:extLst>
              <a:ext uri="{FF2B5EF4-FFF2-40B4-BE49-F238E27FC236}">
                <a16:creationId xmlns:a16="http://schemas.microsoft.com/office/drawing/2014/main" id="{DB34883F-B8D1-B224-2BE1-8872454B9E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8E3EF4D-079C-BEB6-5E4E-7306C27FDBF5}"/>
              </a:ext>
            </a:extLst>
          </p:cNvPr>
          <p:cNvSpPr>
            <a:spLocks noGrp="1"/>
          </p:cNvSpPr>
          <p:nvPr>
            <p:ph type="sldNum" sz="quarter" idx="12"/>
          </p:nvPr>
        </p:nvSpPr>
        <p:spPr/>
        <p:txBody>
          <a:bodyPr/>
          <a:lstStyle>
            <a:lvl1pPr>
              <a:defRPr/>
            </a:lvl1pPr>
          </a:lstStyle>
          <a:p>
            <a:fld id="{6333D903-583F-4875-8532-D8F266848E27}" type="slidenum">
              <a:rPr lang="en-US" altLang="en-US"/>
              <a:pPr/>
              <a:t>‹#›</a:t>
            </a:fld>
            <a:endParaRPr lang="en-US" altLang="en-US"/>
          </a:p>
        </p:txBody>
      </p:sp>
    </p:spTree>
    <p:extLst>
      <p:ext uri="{BB962C8B-B14F-4D97-AF65-F5344CB8AC3E}">
        <p14:creationId xmlns:p14="http://schemas.microsoft.com/office/powerpoint/2010/main" val="57332302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5AC23E0-9903-BA69-AE32-49B112AD9579}"/>
              </a:ext>
            </a:extLst>
          </p:cNvPr>
          <p:cNvSpPr>
            <a:spLocks noGrp="1"/>
          </p:cNvSpPr>
          <p:nvPr>
            <p:ph type="dt" sz="half" idx="10"/>
          </p:nvPr>
        </p:nvSpPr>
        <p:spPr/>
        <p:txBody>
          <a:bodyPr/>
          <a:lstStyle>
            <a:lvl1pPr>
              <a:defRPr/>
            </a:lvl1pPr>
          </a:lstStyle>
          <a:p>
            <a:fld id="{A7C60404-6651-4F3D-B345-13E13C0BE2CC}" type="datetimeFigureOut">
              <a:rPr lang="en-US" altLang="en-US"/>
              <a:pPr/>
              <a:t>4/22/2025</a:t>
            </a:fld>
            <a:endParaRPr lang="en-US" altLang="en-US"/>
          </a:p>
        </p:txBody>
      </p:sp>
      <p:sp>
        <p:nvSpPr>
          <p:cNvPr id="5" name="Footer Placeholder 4">
            <a:extLst>
              <a:ext uri="{FF2B5EF4-FFF2-40B4-BE49-F238E27FC236}">
                <a16:creationId xmlns:a16="http://schemas.microsoft.com/office/drawing/2014/main" id="{788105E8-F4D3-40C5-136F-1B41A61A5A1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FF6179-B1C8-EC52-AA8B-4088D21CEE91}"/>
              </a:ext>
            </a:extLst>
          </p:cNvPr>
          <p:cNvSpPr>
            <a:spLocks noGrp="1"/>
          </p:cNvSpPr>
          <p:nvPr>
            <p:ph type="sldNum" sz="quarter" idx="12"/>
          </p:nvPr>
        </p:nvSpPr>
        <p:spPr/>
        <p:txBody>
          <a:bodyPr/>
          <a:lstStyle>
            <a:lvl1pPr>
              <a:defRPr/>
            </a:lvl1pPr>
          </a:lstStyle>
          <a:p>
            <a:fld id="{99859450-662C-47A1-AD0E-F032A5C83F49}" type="slidenum">
              <a:rPr lang="en-US" altLang="en-US"/>
              <a:pPr/>
              <a:t>‹#›</a:t>
            </a:fld>
            <a:endParaRPr lang="en-US" altLang="en-US"/>
          </a:p>
        </p:txBody>
      </p:sp>
    </p:spTree>
    <p:extLst>
      <p:ext uri="{BB962C8B-B14F-4D97-AF65-F5344CB8AC3E}">
        <p14:creationId xmlns:p14="http://schemas.microsoft.com/office/powerpoint/2010/main" val="260609667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2FE3DBFB-202D-9067-746F-93B67E65CDF6}"/>
              </a:ext>
            </a:extLst>
          </p:cNvPr>
          <p:cNvSpPr>
            <a:spLocks noGrp="1"/>
          </p:cNvSpPr>
          <p:nvPr>
            <p:ph type="dt" sz="half" idx="10"/>
          </p:nvPr>
        </p:nvSpPr>
        <p:spPr/>
        <p:txBody>
          <a:bodyPr/>
          <a:lstStyle>
            <a:lvl1pPr>
              <a:defRPr/>
            </a:lvl1pPr>
          </a:lstStyle>
          <a:p>
            <a:fld id="{B2738C0E-CC87-4295-B1AB-FF3F9776E158}" type="datetimeFigureOut">
              <a:rPr lang="en-US" altLang="en-US"/>
              <a:pPr/>
              <a:t>4/22/2025</a:t>
            </a:fld>
            <a:endParaRPr lang="en-US" altLang="en-US"/>
          </a:p>
        </p:txBody>
      </p:sp>
      <p:sp>
        <p:nvSpPr>
          <p:cNvPr id="6" name="Footer Placeholder 4">
            <a:extLst>
              <a:ext uri="{FF2B5EF4-FFF2-40B4-BE49-F238E27FC236}">
                <a16:creationId xmlns:a16="http://schemas.microsoft.com/office/drawing/2014/main" id="{8F83B871-2EBC-8D51-16A1-AEBAA1F90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2138E3C-06F5-A9A4-7C5B-CA9463473022}"/>
              </a:ext>
            </a:extLst>
          </p:cNvPr>
          <p:cNvSpPr>
            <a:spLocks noGrp="1"/>
          </p:cNvSpPr>
          <p:nvPr>
            <p:ph type="sldNum" sz="quarter" idx="12"/>
          </p:nvPr>
        </p:nvSpPr>
        <p:spPr/>
        <p:txBody>
          <a:bodyPr/>
          <a:lstStyle>
            <a:lvl1pPr>
              <a:defRPr/>
            </a:lvl1pPr>
          </a:lstStyle>
          <a:p>
            <a:fld id="{201338A7-3423-4DD4-A308-C0A10D9428A8}" type="slidenum">
              <a:rPr lang="en-US" altLang="en-US"/>
              <a:pPr/>
              <a:t>‹#›</a:t>
            </a:fld>
            <a:endParaRPr lang="en-US" altLang="en-US"/>
          </a:p>
        </p:txBody>
      </p:sp>
    </p:spTree>
    <p:extLst>
      <p:ext uri="{BB962C8B-B14F-4D97-AF65-F5344CB8AC3E}">
        <p14:creationId xmlns:p14="http://schemas.microsoft.com/office/powerpoint/2010/main" val="53303111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B78EE4F2-0B6B-76BC-B8E6-587C16FA7A63}"/>
              </a:ext>
            </a:extLst>
          </p:cNvPr>
          <p:cNvSpPr>
            <a:spLocks noGrp="1"/>
          </p:cNvSpPr>
          <p:nvPr>
            <p:ph type="dt" sz="half" idx="10"/>
          </p:nvPr>
        </p:nvSpPr>
        <p:spPr/>
        <p:txBody>
          <a:bodyPr/>
          <a:lstStyle>
            <a:lvl1pPr>
              <a:defRPr/>
            </a:lvl1pPr>
          </a:lstStyle>
          <a:p>
            <a:fld id="{EB3A6E77-2578-4631-9EB5-D68ACC9C6866}" type="datetimeFigureOut">
              <a:rPr lang="en-US" altLang="en-US"/>
              <a:pPr/>
              <a:t>4/22/2025</a:t>
            </a:fld>
            <a:endParaRPr lang="en-US" altLang="en-US"/>
          </a:p>
        </p:txBody>
      </p:sp>
      <p:sp>
        <p:nvSpPr>
          <p:cNvPr id="8" name="Footer Placeholder 4">
            <a:extLst>
              <a:ext uri="{FF2B5EF4-FFF2-40B4-BE49-F238E27FC236}">
                <a16:creationId xmlns:a16="http://schemas.microsoft.com/office/drawing/2014/main" id="{4683CAF7-376D-F6F5-4A14-BF0C56D59D8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9FC9535-BFDB-AEBC-B7EF-47EF7BCF744F}"/>
              </a:ext>
            </a:extLst>
          </p:cNvPr>
          <p:cNvSpPr>
            <a:spLocks noGrp="1"/>
          </p:cNvSpPr>
          <p:nvPr>
            <p:ph type="sldNum" sz="quarter" idx="12"/>
          </p:nvPr>
        </p:nvSpPr>
        <p:spPr/>
        <p:txBody>
          <a:bodyPr/>
          <a:lstStyle>
            <a:lvl1pPr>
              <a:defRPr/>
            </a:lvl1pPr>
          </a:lstStyle>
          <a:p>
            <a:fld id="{22A34B1F-7D2B-48E3-8DBB-F3B3B76ABEF2}" type="slidenum">
              <a:rPr lang="en-US" altLang="en-US"/>
              <a:pPr/>
              <a:t>‹#›</a:t>
            </a:fld>
            <a:endParaRPr lang="en-US" altLang="en-US"/>
          </a:p>
        </p:txBody>
      </p:sp>
    </p:spTree>
    <p:extLst>
      <p:ext uri="{BB962C8B-B14F-4D97-AF65-F5344CB8AC3E}">
        <p14:creationId xmlns:p14="http://schemas.microsoft.com/office/powerpoint/2010/main" val="245475467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B68A64C9-81FA-A646-3568-3A4C0A381BA6}"/>
              </a:ext>
            </a:extLst>
          </p:cNvPr>
          <p:cNvSpPr>
            <a:spLocks noGrp="1"/>
          </p:cNvSpPr>
          <p:nvPr>
            <p:ph type="dt" sz="half" idx="10"/>
          </p:nvPr>
        </p:nvSpPr>
        <p:spPr/>
        <p:txBody>
          <a:bodyPr/>
          <a:lstStyle>
            <a:lvl1pPr>
              <a:defRPr/>
            </a:lvl1pPr>
          </a:lstStyle>
          <a:p>
            <a:fld id="{F66C5839-B018-43AB-BDDE-9DD4C18D3E32}" type="datetimeFigureOut">
              <a:rPr lang="en-US" altLang="en-US"/>
              <a:pPr/>
              <a:t>4/22/2025</a:t>
            </a:fld>
            <a:endParaRPr lang="en-US" altLang="en-US"/>
          </a:p>
        </p:txBody>
      </p:sp>
      <p:sp>
        <p:nvSpPr>
          <p:cNvPr id="4" name="Footer Placeholder 4">
            <a:extLst>
              <a:ext uri="{FF2B5EF4-FFF2-40B4-BE49-F238E27FC236}">
                <a16:creationId xmlns:a16="http://schemas.microsoft.com/office/drawing/2014/main" id="{BED41329-6EAD-7135-B97F-780C44F36ED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D7C8AAB-9D11-2928-ACAF-1E1A43A7042C}"/>
              </a:ext>
            </a:extLst>
          </p:cNvPr>
          <p:cNvSpPr>
            <a:spLocks noGrp="1"/>
          </p:cNvSpPr>
          <p:nvPr>
            <p:ph type="sldNum" sz="quarter" idx="12"/>
          </p:nvPr>
        </p:nvSpPr>
        <p:spPr/>
        <p:txBody>
          <a:bodyPr/>
          <a:lstStyle>
            <a:lvl1pPr>
              <a:defRPr/>
            </a:lvl1pPr>
          </a:lstStyle>
          <a:p>
            <a:fld id="{A21656C8-A5E1-4556-B927-27998EAB6073}" type="slidenum">
              <a:rPr lang="en-US" altLang="en-US"/>
              <a:pPr/>
              <a:t>‹#›</a:t>
            </a:fld>
            <a:endParaRPr lang="en-US" altLang="en-US"/>
          </a:p>
        </p:txBody>
      </p:sp>
    </p:spTree>
    <p:extLst>
      <p:ext uri="{BB962C8B-B14F-4D97-AF65-F5344CB8AC3E}">
        <p14:creationId xmlns:p14="http://schemas.microsoft.com/office/powerpoint/2010/main" val="168365780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C08FB36-9382-8DF3-4EEB-E3A7CCAD6FC0}"/>
              </a:ext>
            </a:extLst>
          </p:cNvPr>
          <p:cNvSpPr>
            <a:spLocks noGrp="1"/>
          </p:cNvSpPr>
          <p:nvPr>
            <p:ph type="dt" sz="half" idx="10"/>
          </p:nvPr>
        </p:nvSpPr>
        <p:spPr/>
        <p:txBody>
          <a:bodyPr/>
          <a:lstStyle>
            <a:lvl1pPr>
              <a:defRPr/>
            </a:lvl1pPr>
          </a:lstStyle>
          <a:p>
            <a:fld id="{D351E3E3-BF71-4127-B28E-708EDDF32858}" type="datetimeFigureOut">
              <a:rPr lang="en-US" altLang="en-US"/>
              <a:pPr/>
              <a:t>4/22/2025</a:t>
            </a:fld>
            <a:endParaRPr lang="en-US" altLang="en-US"/>
          </a:p>
        </p:txBody>
      </p:sp>
      <p:sp>
        <p:nvSpPr>
          <p:cNvPr id="3" name="Footer Placeholder 4">
            <a:extLst>
              <a:ext uri="{FF2B5EF4-FFF2-40B4-BE49-F238E27FC236}">
                <a16:creationId xmlns:a16="http://schemas.microsoft.com/office/drawing/2014/main" id="{00FF9969-8FA8-E303-EA90-57FBA1E8C72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0772446-CAEF-86FD-B6D4-CA2FED98CA38}"/>
              </a:ext>
            </a:extLst>
          </p:cNvPr>
          <p:cNvSpPr>
            <a:spLocks noGrp="1"/>
          </p:cNvSpPr>
          <p:nvPr>
            <p:ph type="sldNum" sz="quarter" idx="12"/>
          </p:nvPr>
        </p:nvSpPr>
        <p:spPr/>
        <p:txBody>
          <a:bodyPr/>
          <a:lstStyle>
            <a:lvl1pPr>
              <a:defRPr/>
            </a:lvl1pPr>
          </a:lstStyle>
          <a:p>
            <a:fld id="{F0F1FAAF-137F-4D96-BD08-3B97F28703A6}" type="slidenum">
              <a:rPr lang="en-US" altLang="en-US"/>
              <a:pPr/>
              <a:t>‹#›</a:t>
            </a:fld>
            <a:endParaRPr lang="en-US" altLang="en-US"/>
          </a:p>
        </p:txBody>
      </p:sp>
    </p:spTree>
    <p:extLst>
      <p:ext uri="{BB962C8B-B14F-4D97-AF65-F5344CB8AC3E}">
        <p14:creationId xmlns:p14="http://schemas.microsoft.com/office/powerpoint/2010/main" val="61874802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DA4C507-A62B-07EF-EC65-77343E716F55}"/>
              </a:ext>
            </a:extLst>
          </p:cNvPr>
          <p:cNvSpPr>
            <a:spLocks noGrp="1"/>
          </p:cNvSpPr>
          <p:nvPr>
            <p:ph type="dt" sz="half" idx="10"/>
          </p:nvPr>
        </p:nvSpPr>
        <p:spPr/>
        <p:txBody>
          <a:bodyPr/>
          <a:lstStyle>
            <a:lvl1pPr>
              <a:defRPr/>
            </a:lvl1pPr>
          </a:lstStyle>
          <a:p>
            <a:fld id="{5FD329F0-A83B-4B28-A1CD-79AD6D799E7C}" type="datetimeFigureOut">
              <a:rPr lang="en-US" altLang="en-US"/>
              <a:pPr/>
              <a:t>4/22/2025</a:t>
            </a:fld>
            <a:endParaRPr lang="en-US" altLang="en-US"/>
          </a:p>
        </p:txBody>
      </p:sp>
      <p:sp>
        <p:nvSpPr>
          <p:cNvPr id="6" name="Footer Placeholder 4">
            <a:extLst>
              <a:ext uri="{FF2B5EF4-FFF2-40B4-BE49-F238E27FC236}">
                <a16:creationId xmlns:a16="http://schemas.microsoft.com/office/drawing/2014/main" id="{49FF51A1-E6FA-738F-F259-4A1B9E16578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12E39DD-B0E5-D5DB-DB6F-C9A8EEDFD8B5}"/>
              </a:ext>
            </a:extLst>
          </p:cNvPr>
          <p:cNvSpPr>
            <a:spLocks noGrp="1"/>
          </p:cNvSpPr>
          <p:nvPr>
            <p:ph type="sldNum" sz="quarter" idx="12"/>
          </p:nvPr>
        </p:nvSpPr>
        <p:spPr/>
        <p:txBody>
          <a:bodyPr/>
          <a:lstStyle>
            <a:lvl1pPr>
              <a:defRPr/>
            </a:lvl1pPr>
          </a:lstStyle>
          <a:p>
            <a:fld id="{83A8F8C1-E7C7-4FA7-9EEC-2CF77367EB90}" type="slidenum">
              <a:rPr lang="en-US" altLang="en-US"/>
              <a:pPr/>
              <a:t>‹#›</a:t>
            </a:fld>
            <a:endParaRPr lang="en-US" altLang="en-US"/>
          </a:p>
        </p:txBody>
      </p:sp>
    </p:spTree>
    <p:extLst>
      <p:ext uri="{BB962C8B-B14F-4D97-AF65-F5344CB8AC3E}">
        <p14:creationId xmlns:p14="http://schemas.microsoft.com/office/powerpoint/2010/main" val="327200793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1D1D599-4ECC-F5E5-C4E1-D98B3857E1C3}"/>
              </a:ext>
            </a:extLst>
          </p:cNvPr>
          <p:cNvSpPr>
            <a:spLocks noGrp="1"/>
          </p:cNvSpPr>
          <p:nvPr>
            <p:ph type="dt" sz="half" idx="10"/>
          </p:nvPr>
        </p:nvSpPr>
        <p:spPr/>
        <p:txBody>
          <a:bodyPr/>
          <a:lstStyle>
            <a:lvl1pPr>
              <a:defRPr/>
            </a:lvl1pPr>
          </a:lstStyle>
          <a:p>
            <a:fld id="{C6B4043E-120F-4FAF-AA5E-0DE9F5513A1B}" type="datetimeFigureOut">
              <a:rPr lang="en-US" altLang="en-US"/>
              <a:pPr/>
              <a:t>4/22/2025</a:t>
            </a:fld>
            <a:endParaRPr lang="en-US" altLang="en-US"/>
          </a:p>
        </p:txBody>
      </p:sp>
      <p:sp>
        <p:nvSpPr>
          <p:cNvPr id="6" name="Footer Placeholder 4">
            <a:extLst>
              <a:ext uri="{FF2B5EF4-FFF2-40B4-BE49-F238E27FC236}">
                <a16:creationId xmlns:a16="http://schemas.microsoft.com/office/drawing/2014/main" id="{5A8AB5EB-EE20-B130-C1B0-89BB4C15A0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9905E78-FF82-4A79-14B9-A9E92259F6CD}"/>
              </a:ext>
            </a:extLst>
          </p:cNvPr>
          <p:cNvSpPr>
            <a:spLocks noGrp="1"/>
          </p:cNvSpPr>
          <p:nvPr>
            <p:ph type="sldNum" sz="quarter" idx="12"/>
          </p:nvPr>
        </p:nvSpPr>
        <p:spPr/>
        <p:txBody>
          <a:bodyPr/>
          <a:lstStyle>
            <a:lvl1pPr>
              <a:defRPr/>
            </a:lvl1pPr>
          </a:lstStyle>
          <a:p>
            <a:fld id="{0327E024-FB65-4FFF-AEE4-33640DB16092}" type="slidenum">
              <a:rPr lang="en-US" altLang="en-US"/>
              <a:pPr/>
              <a:t>‹#›</a:t>
            </a:fld>
            <a:endParaRPr lang="en-US" altLang="en-US"/>
          </a:p>
        </p:txBody>
      </p:sp>
    </p:spTree>
    <p:extLst>
      <p:ext uri="{BB962C8B-B14F-4D97-AF65-F5344CB8AC3E}">
        <p14:creationId xmlns:p14="http://schemas.microsoft.com/office/powerpoint/2010/main" val="681548367"/>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BF4945-29EE-F48A-80B6-CE1F16C1F89F}"/>
              </a:ext>
            </a:extLst>
          </p:cNvPr>
          <p:cNvSpPr>
            <a:spLocks noGrp="1"/>
          </p:cNvSpPr>
          <p:nvPr>
            <p:ph type="dt" sz="half" idx="10"/>
          </p:nvPr>
        </p:nvSpPr>
        <p:spPr/>
        <p:txBody>
          <a:bodyPr/>
          <a:lstStyle>
            <a:lvl1pPr>
              <a:defRPr/>
            </a:lvl1pPr>
          </a:lstStyle>
          <a:p>
            <a:fld id="{4F98351D-6C03-40E3-BC1D-AF318D279276}" type="datetimeFigureOut">
              <a:rPr lang="en-US" altLang="en-US"/>
              <a:pPr/>
              <a:t>4/22/2025</a:t>
            </a:fld>
            <a:endParaRPr lang="en-US" altLang="en-US"/>
          </a:p>
        </p:txBody>
      </p:sp>
      <p:sp>
        <p:nvSpPr>
          <p:cNvPr id="5" name="Footer Placeholder 4">
            <a:extLst>
              <a:ext uri="{FF2B5EF4-FFF2-40B4-BE49-F238E27FC236}">
                <a16:creationId xmlns:a16="http://schemas.microsoft.com/office/drawing/2014/main" id="{B0FCAB25-D06F-21F4-1567-775753DDF2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135CE0-0D09-F83F-222D-0C6AA21754C8}"/>
              </a:ext>
            </a:extLst>
          </p:cNvPr>
          <p:cNvSpPr>
            <a:spLocks noGrp="1"/>
          </p:cNvSpPr>
          <p:nvPr>
            <p:ph type="sldNum" sz="quarter" idx="12"/>
          </p:nvPr>
        </p:nvSpPr>
        <p:spPr/>
        <p:txBody>
          <a:bodyPr/>
          <a:lstStyle>
            <a:lvl1pPr>
              <a:defRPr/>
            </a:lvl1pPr>
          </a:lstStyle>
          <a:p>
            <a:fld id="{4319EA54-B828-42D3-90E9-D1662F694204}" type="slidenum">
              <a:rPr lang="en-US" altLang="en-US"/>
              <a:pPr/>
              <a:t>‹#›</a:t>
            </a:fld>
            <a:endParaRPr lang="en-US" altLang="en-US"/>
          </a:p>
        </p:txBody>
      </p:sp>
    </p:spTree>
    <p:extLst>
      <p:ext uri="{BB962C8B-B14F-4D97-AF65-F5344CB8AC3E}">
        <p14:creationId xmlns:p14="http://schemas.microsoft.com/office/powerpoint/2010/main" val="235581500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BECFED-BA2A-05C8-3DEB-AD4C3F2DAACD}"/>
              </a:ext>
            </a:extLst>
          </p:cNvPr>
          <p:cNvSpPr>
            <a:spLocks noGrp="1"/>
          </p:cNvSpPr>
          <p:nvPr>
            <p:ph type="dt" sz="half" idx="10"/>
          </p:nvPr>
        </p:nvSpPr>
        <p:spPr/>
        <p:txBody>
          <a:bodyPr/>
          <a:lstStyle>
            <a:lvl1pPr>
              <a:defRPr/>
            </a:lvl1pPr>
          </a:lstStyle>
          <a:p>
            <a:fld id="{7863FDB6-C72F-4C3C-BBC9-6A1FDBBAAEA6}" type="datetimeFigureOut">
              <a:rPr lang="en-US" altLang="en-US"/>
              <a:pPr/>
              <a:t>4/22/2025</a:t>
            </a:fld>
            <a:endParaRPr lang="en-US" altLang="en-US"/>
          </a:p>
        </p:txBody>
      </p:sp>
      <p:sp>
        <p:nvSpPr>
          <p:cNvPr id="5" name="Footer Placeholder 4">
            <a:extLst>
              <a:ext uri="{FF2B5EF4-FFF2-40B4-BE49-F238E27FC236}">
                <a16:creationId xmlns:a16="http://schemas.microsoft.com/office/drawing/2014/main" id="{A893BFAD-BE8D-C3EE-BD9F-1331E6D644F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C222F3-2139-A133-28C4-991423A5E7F5}"/>
              </a:ext>
            </a:extLst>
          </p:cNvPr>
          <p:cNvSpPr>
            <a:spLocks noGrp="1"/>
          </p:cNvSpPr>
          <p:nvPr>
            <p:ph type="sldNum" sz="quarter" idx="12"/>
          </p:nvPr>
        </p:nvSpPr>
        <p:spPr/>
        <p:txBody>
          <a:bodyPr/>
          <a:lstStyle>
            <a:lvl1pPr>
              <a:defRPr/>
            </a:lvl1pPr>
          </a:lstStyle>
          <a:p>
            <a:fld id="{EE415029-60AB-4BB5-8AE0-95D50E6E7570}" type="slidenum">
              <a:rPr lang="en-US" altLang="en-US"/>
              <a:pPr/>
              <a:t>‹#›</a:t>
            </a:fld>
            <a:endParaRPr lang="en-US" altLang="en-US"/>
          </a:p>
        </p:txBody>
      </p:sp>
    </p:spTree>
    <p:extLst>
      <p:ext uri="{BB962C8B-B14F-4D97-AF65-F5344CB8AC3E}">
        <p14:creationId xmlns:p14="http://schemas.microsoft.com/office/powerpoint/2010/main" val="61907435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B9D61C6-108B-CF18-B77C-A2E71008F23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BD79C151-E03D-DF80-6FD4-F2A5C85F60D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C7A5FA26-BCEC-1E4E-448E-3E4C37228CE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64190779-2335-4D21-9DA7-56C756367388}" type="datetimeFigureOut">
              <a:rPr lang="en-US" altLang="en-US"/>
              <a:pPr/>
              <a:t>4/22/2025</a:t>
            </a:fld>
            <a:endParaRPr lang="en-US" altLang="en-US"/>
          </a:p>
        </p:txBody>
      </p:sp>
      <p:sp>
        <p:nvSpPr>
          <p:cNvPr id="5" name="Footer Placeholder 4">
            <a:extLst>
              <a:ext uri="{FF2B5EF4-FFF2-40B4-BE49-F238E27FC236}">
                <a16:creationId xmlns:a16="http://schemas.microsoft.com/office/drawing/2014/main" id="{6C14FB50-180D-AFC1-C7FA-5F8ED72C259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9C1C748-FD67-3B3D-CA93-CAC7945DC13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3D4DB33-5960-442D-A17F-B7DD18DED696}" type="slidenum">
              <a:rPr lang="en-US" altLang="en-US"/>
              <a:pPr/>
              <a:t>‹#›</a:t>
            </a:fld>
            <a:endParaRPr lang="en-US" altLang="en-US"/>
          </a:p>
        </p:txBody>
      </p:sp>
    </p:spTree>
    <p:extLst>
      <p:ext uri="{BB962C8B-B14F-4D97-AF65-F5344CB8AC3E}">
        <p14:creationId xmlns:p14="http://schemas.microsoft.com/office/powerpoint/2010/main" val="2935369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973A0-018F-4C7C-A243-7190465128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468313" y="1228398"/>
            <a:ext cx="8064500" cy="4401205"/>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609F9732-046E-02F9-E93A-437CE986178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95884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18FC0-FA5E-07AD-0AA4-CA4774317B56}"/>
            </a:ext>
          </a:extLst>
        </p:cNvPr>
        <p:cNvGrpSpPr/>
        <p:nvPr/>
      </p:nvGrpSpPr>
      <p:grpSpPr>
        <a:xfrm>
          <a:off x="0" y="0"/>
          <a:ext cx="0" cy="0"/>
          <a:chOff x="0" y="0"/>
          <a:chExt cx="0" cy="0"/>
        </a:xfrm>
      </p:grpSpPr>
      <p:pic>
        <p:nvPicPr>
          <p:cNvPr id="3" name="Picture 2" descr="An astronaut standing on the moon&#10;&#10;AI-generated content may be incorrect.">
            <a:extLst>
              <a:ext uri="{FF2B5EF4-FFF2-40B4-BE49-F238E27FC236}">
                <a16:creationId xmlns:a16="http://schemas.microsoft.com/office/drawing/2014/main" id="{61AE8266-6E80-4524-7E0E-1AF64A09CB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0"/>
            <a:ext cx="6858000" cy="6858000"/>
          </a:xfrm>
          <a:prstGeom prst="rect">
            <a:avLst/>
          </a:prstGeom>
          <a:ln>
            <a:solidFill>
              <a:schemeClr val="tx1"/>
            </a:solidFill>
          </a:ln>
        </p:spPr>
      </p:pic>
      <p:sp>
        <p:nvSpPr>
          <p:cNvPr id="4" name="TextBox 6">
            <a:extLst>
              <a:ext uri="{FF2B5EF4-FFF2-40B4-BE49-F238E27FC236}">
                <a16:creationId xmlns:a16="http://schemas.microsoft.com/office/drawing/2014/main" id="{BCF49C4F-1D7E-5C50-6F60-5F749D35AE6D}"/>
              </a:ext>
            </a:extLst>
          </p:cNvPr>
          <p:cNvSpPr txBox="1">
            <a:spLocks noChangeArrowheads="1"/>
          </p:cNvSpPr>
          <p:nvPr/>
        </p:nvSpPr>
        <p:spPr bwMode="auto">
          <a:xfrm>
            <a:off x="1681524" y="5940900"/>
            <a:ext cx="5780952" cy="584775"/>
          </a:xfrm>
          <a:prstGeom prst="rect">
            <a:avLst/>
          </a:prstGeom>
          <a:solidFill>
            <a:schemeClr val="bg1"/>
          </a:solidFill>
          <a:ln>
            <a:solidFill>
              <a:schemeClr val="tx1"/>
            </a:solid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200" b="1" dirty="0">
                <a:solidFill>
                  <a:srgbClr val="FFFFFF"/>
                </a:solidFill>
                <a:latin typeface="Century Gothic" panose="020B0502020202020204" pitchFamily="34" charset="0"/>
              </a:rPr>
              <a:t>Moon landing: 20</a:t>
            </a:r>
            <a:r>
              <a:rPr lang="en-US" altLang="en-US" sz="3200" b="1" baseline="30000" dirty="0">
                <a:solidFill>
                  <a:srgbClr val="FFFFFF"/>
                </a:solidFill>
                <a:latin typeface="Century Gothic" panose="020B0502020202020204" pitchFamily="34" charset="0"/>
              </a:rPr>
              <a:t>th</a:t>
            </a:r>
            <a:r>
              <a:rPr lang="en-US" altLang="en-US" sz="3200" b="1" dirty="0">
                <a:solidFill>
                  <a:srgbClr val="FFFFFF"/>
                </a:solidFill>
                <a:latin typeface="Century Gothic" panose="020B0502020202020204" pitchFamily="34" charset="0"/>
              </a:rPr>
              <a:t> July 1969</a:t>
            </a:r>
          </a:p>
        </p:txBody>
      </p:sp>
      <p:sp>
        <p:nvSpPr>
          <p:cNvPr id="2" name="TextBox 1">
            <a:extLst>
              <a:ext uri="{FF2B5EF4-FFF2-40B4-BE49-F238E27FC236}">
                <a16:creationId xmlns:a16="http://schemas.microsoft.com/office/drawing/2014/main" id="{37486B8E-AD69-3CE6-1041-92F9A7449BCD}"/>
              </a:ext>
            </a:extLst>
          </p:cNvPr>
          <p:cNvSpPr txBox="1">
            <a:spLocks noChangeArrowheads="1"/>
          </p:cNvSpPr>
          <p:nvPr/>
        </p:nvSpPr>
        <p:spPr bwMode="auto">
          <a:xfrm>
            <a:off x="4631742"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445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7B5382B4-01B4-F033-84D5-0774E07F99B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3638" y="0"/>
            <a:ext cx="6815137"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B5FB0B8-5C0A-9A49-7E55-2F646CCE412E}"/>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524625" y="4562475"/>
            <a:ext cx="25400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64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2">
            <a:extLst>
              <a:ext uri="{FF2B5EF4-FFF2-40B4-BE49-F238E27FC236}">
                <a16:creationId xmlns:a16="http://schemas.microsoft.com/office/drawing/2014/main" id="{F679CB71-DF97-CB17-566C-7E8E3759F9CA}"/>
              </a:ext>
            </a:extLst>
          </p:cNvPr>
          <p:cNvGrpSpPr>
            <a:grpSpLocks/>
          </p:cNvGrpSpPr>
          <p:nvPr/>
        </p:nvGrpSpPr>
        <p:grpSpPr bwMode="auto">
          <a:xfrm>
            <a:off x="352425" y="323850"/>
            <a:ext cx="8686800" cy="2887663"/>
            <a:chOff x="352425" y="323675"/>
            <a:chExt cx="8687514" cy="2888553"/>
          </a:xfrm>
        </p:grpSpPr>
        <p:pic>
          <p:nvPicPr>
            <p:cNvPr id="20488" name="Picture 1">
              <a:extLst>
                <a:ext uri="{FF2B5EF4-FFF2-40B4-BE49-F238E27FC236}">
                  <a16:creationId xmlns:a16="http://schemas.microsoft.com/office/drawing/2014/main" id="{C5B5AB66-95D7-BD5E-033F-D243A894AC9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2425" y="331788"/>
              <a:ext cx="5664258" cy="288044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489" name="TextBox 2">
              <a:extLst>
                <a:ext uri="{FF2B5EF4-FFF2-40B4-BE49-F238E27FC236}">
                  <a16:creationId xmlns:a16="http://schemas.microsoft.com/office/drawing/2014/main" id="{5EB05148-1B24-F643-EFB8-2EA06FD92CCE}"/>
                </a:ext>
              </a:extLst>
            </p:cNvPr>
            <p:cNvSpPr txBox="1">
              <a:spLocks noChangeArrowheads="1"/>
            </p:cNvSpPr>
            <p:nvPr/>
          </p:nvSpPr>
          <p:spPr bwMode="auto">
            <a:xfrm>
              <a:off x="6072875" y="323675"/>
              <a:ext cx="29670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white"/>
                  </a:solidFill>
                  <a:effectLst/>
                  <a:uLnTx/>
                  <a:uFillTx/>
                  <a:latin typeface="Century Gothic" panose="020B0502020202020204" pitchFamily="34" charset="0"/>
                  <a:ea typeface="MS PGothic" panose="020B0600070205080204" pitchFamily="34" charset="-128"/>
                  <a:cs typeface="+mn-cs"/>
                </a:rPr>
                <a:t>Katherine Johnson</a:t>
              </a:r>
              <a:endParaRPr kumimoji="0" lang="en-US" altLang="en-US" sz="1600" b="0" i="0" u="none" strike="noStrike" kern="1200" cap="none" spc="0" normalizeH="0" baseline="0" noProof="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grpSp>
      <p:grpSp>
        <p:nvGrpSpPr>
          <p:cNvPr id="8" name="Group 7">
            <a:extLst>
              <a:ext uri="{FF2B5EF4-FFF2-40B4-BE49-F238E27FC236}">
                <a16:creationId xmlns:a16="http://schemas.microsoft.com/office/drawing/2014/main" id="{3F25FF4A-E2F9-D398-05A5-46CC1F938EAA}"/>
              </a:ext>
            </a:extLst>
          </p:cNvPr>
          <p:cNvGrpSpPr>
            <a:grpSpLocks/>
          </p:cNvGrpSpPr>
          <p:nvPr/>
        </p:nvGrpSpPr>
        <p:grpSpPr bwMode="auto">
          <a:xfrm>
            <a:off x="4738688" y="1592263"/>
            <a:ext cx="3949700" cy="4019550"/>
            <a:chOff x="4739431" y="1592263"/>
            <a:chExt cx="3948957" cy="4019749"/>
          </a:xfrm>
        </p:grpSpPr>
        <p:pic>
          <p:nvPicPr>
            <p:cNvPr id="20486" name="Picture 2">
              <a:extLst>
                <a:ext uri="{FF2B5EF4-FFF2-40B4-BE49-F238E27FC236}">
                  <a16:creationId xmlns:a16="http://schemas.microsoft.com/office/drawing/2014/main" id="{2C3EB141-6BC8-36FE-2530-9F1BA26E67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631553">
              <a:off x="4740275" y="1592263"/>
              <a:ext cx="3948113" cy="36195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20487" name="TextBox 2">
              <a:extLst>
                <a:ext uri="{FF2B5EF4-FFF2-40B4-BE49-F238E27FC236}">
                  <a16:creationId xmlns:a16="http://schemas.microsoft.com/office/drawing/2014/main" id="{75EDEA56-54EA-09A5-9F4D-77120DA1F4B5}"/>
                </a:ext>
              </a:extLst>
            </p:cNvPr>
            <p:cNvSpPr txBox="1">
              <a:spLocks noChangeArrowheads="1"/>
            </p:cNvSpPr>
            <p:nvPr/>
          </p:nvSpPr>
          <p:spPr bwMode="auto">
            <a:xfrm rot="605847">
              <a:off x="4739431" y="5273458"/>
              <a:ext cx="35514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white"/>
                  </a:solidFill>
                  <a:effectLst/>
                  <a:uLnTx/>
                  <a:uFillTx/>
                  <a:latin typeface="Century Gothic" panose="020B0502020202020204" pitchFamily="34" charset="0"/>
                  <a:ea typeface="MS PGothic" panose="020B0600070205080204" pitchFamily="34" charset="-128"/>
                  <a:cs typeface="+mn-cs"/>
                </a:rPr>
                <a:t>Mary Jackson</a:t>
              </a:r>
              <a:endParaRPr kumimoji="0" lang="en-US" altLang="en-US" sz="1600" b="0" i="0" u="none" strike="noStrike" kern="1200" cap="none" spc="0" normalizeH="0" baseline="0" noProof="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grpSp>
      <p:grpSp>
        <p:nvGrpSpPr>
          <p:cNvPr id="4" name="Group 3">
            <a:extLst>
              <a:ext uri="{FF2B5EF4-FFF2-40B4-BE49-F238E27FC236}">
                <a16:creationId xmlns:a16="http://schemas.microsoft.com/office/drawing/2014/main" id="{DD2D17AA-05CE-A4A9-B5D7-BE39F460E097}"/>
              </a:ext>
            </a:extLst>
          </p:cNvPr>
          <p:cNvGrpSpPr>
            <a:grpSpLocks/>
          </p:cNvGrpSpPr>
          <p:nvPr/>
        </p:nvGrpSpPr>
        <p:grpSpPr bwMode="auto">
          <a:xfrm>
            <a:off x="928688" y="2181225"/>
            <a:ext cx="3590925" cy="4516438"/>
            <a:chOff x="1430269" y="2180991"/>
            <a:chExt cx="3088711" cy="3885456"/>
          </a:xfrm>
        </p:grpSpPr>
        <p:sp>
          <p:nvSpPr>
            <p:cNvPr id="20484" name="TextBox 2">
              <a:extLst>
                <a:ext uri="{FF2B5EF4-FFF2-40B4-BE49-F238E27FC236}">
                  <a16:creationId xmlns:a16="http://schemas.microsoft.com/office/drawing/2014/main" id="{6553A751-3143-D9F7-D2AF-82FD0E3B1A63}"/>
                </a:ext>
              </a:extLst>
            </p:cNvPr>
            <p:cNvSpPr txBox="1">
              <a:spLocks noChangeArrowheads="1"/>
            </p:cNvSpPr>
            <p:nvPr/>
          </p:nvSpPr>
          <p:spPr bwMode="auto">
            <a:xfrm rot="-380011">
              <a:off x="1660056" y="5727893"/>
              <a:ext cx="28589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white"/>
                  </a:solidFill>
                  <a:effectLst/>
                  <a:uLnTx/>
                  <a:uFillTx/>
                  <a:latin typeface="Century Gothic" panose="020B0502020202020204" pitchFamily="34" charset="0"/>
                  <a:ea typeface="MS PGothic" panose="020B0600070205080204" pitchFamily="34" charset="-128"/>
                  <a:cs typeface="+mn-cs"/>
                </a:rPr>
                <a:t>Dorothy Vaughan</a:t>
              </a:r>
              <a:endParaRPr kumimoji="0" lang="en-US" altLang="en-US" sz="1600" b="0" i="0" u="none" strike="noStrike" kern="1200" cap="none" spc="0" normalizeH="0" baseline="0" noProof="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20485" name="Picture 1">
              <a:extLst>
                <a:ext uri="{FF2B5EF4-FFF2-40B4-BE49-F238E27FC236}">
                  <a16:creationId xmlns:a16="http://schemas.microsoft.com/office/drawing/2014/main" id="{5F9E1DC8-095A-6D82-0517-4F51ED99694E}"/>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rot="-406028">
              <a:off x="1430269" y="2180991"/>
              <a:ext cx="2814343" cy="35317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3" name="Picture 2" descr="A blue globe with a red line around it&#10;&#10;AI-generated content may be incorrect.">
            <a:extLst>
              <a:ext uri="{FF2B5EF4-FFF2-40B4-BE49-F238E27FC236}">
                <a16:creationId xmlns:a16="http://schemas.microsoft.com/office/drawing/2014/main" id="{0CD2B806-D7B8-CC56-DB2C-34C889E911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27586" y="3910362"/>
            <a:ext cx="3179299" cy="2762016"/>
          </a:xfrm>
          <a:prstGeom prst="rect">
            <a:avLst/>
          </a:prstGeom>
        </p:spPr>
      </p:pic>
      <p:sp>
        <p:nvSpPr>
          <p:cNvPr id="5" name="TextBox 4">
            <a:extLst>
              <a:ext uri="{FF2B5EF4-FFF2-40B4-BE49-F238E27FC236}">
                <a16:creationId xmlns:a16="http://schemas.microsoft.com/office/drawing/2014/main" id="{60A8EA35-000A-CB08-DA2F-5A175B62F9CB}"/>
              </a:ext>
            </a:extLst>
          </p:cNvPr>
          <p:cNvSpPr txBox="1">
            <a:spLocks noChangeArrowheads="1"/>
          </p:cNvSpPr>
          <p:nvPr/>
        </p:nvSpPr>
        <p:spPr bwMode="auto">
          <a:xfrm>
            <a:off x="6450125" y="6514149"/>
            <a:ext cx="253562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Pictures copyright-free from NASA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pace suit&#10;&#10;AI-generated content may be incorrect.">
            <a:extLst>
              <a:ext uri="{FF2B5EF4-FFF2-40B4-BE49-F238E27FC236}">
                <a16:creationId xmlns:a16="http://schemas.microsoft.com/office/drawing/2014/main" id="{6FC49D78-6353-E7B5-3454-9BAA6320A4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573" y="20659"/>
            <a:ext cx="8502855" cy="6816683"/>
          </a:xfrm>
          <a:prstGeom prst="rect">
            <a:avLst/>
          </a:prstGeom>
          <a:ln>
            <a:solidFill>
              <a:schemeClr val="bg1"/>
            </a:solidFill>
          </a:ln>
        </p:spPr>
      </p:pic>
      <p:sp>
        <p:nvSpPr>
          <p:cNvPr id="4" name="TextBox 3">
            <a:extLst>
              <a:ext uri="{FF2B5EF4-FFF2-40B4-BE49-F238E27FC236}">
                <a16:creationId xmlns:a16="http://schemas.microsoft.com/office/drawing/2014/main" id="{52405C3E-D2C6-C8A3-C5D9-E848DE170827}"/>
              </a:ext>
            </a:extLst>
          </p:cNvPr>
          <p:cNvSpPr txBox="1">
            <a:spLocks noChangeArrowheads="1"/>
          </p:cNvSpPr>
          <p:nvPr/>
        </p:nvSpPr>
        <p:spPr bwMode="auto">
          <a:xfrm>
            <a:off x="6323707" y="56356"/>
            <a:ext cx="253562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NASA</a:t>
            </a:r>
          </a:p>
        </p:txBody>
      </p:sp>
    </p:spTree>
    <p:extLst>
      <p:ext uri="{BB962C8B-B14F-4D97-AF65-F5344CB8AC3E}">
        <p14:creationId xmlns:p14="http://schemas.microsoft.com/office/powerpoint/2010/main" val="66519511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sign&#10;&#10;AI-generated content may be incorrect.">
            <a:extLst>
              <a:ext uri="{FF2B5EF4-FFF2-40B4-BE49-F238E27FC236}">
                <a16:creationId xmlns:a16="http://schemas.microsoft.com/office/drawing/2014/main" id="{6BACD65F-F2EC-3CF1-9C65-69B19DEC22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53678"/>
            <a:ext cx="9144000" cy="5150644"/>
          </a:xfrm>
          <a:prstGeom prst="rect">
            <a:avLst/>
          </a:prstGeom>
          <a:ln>
            <a:solidFill>
              <a:schemeClr val="bg1"/>
            </a:solidFill>
          </a:ln>
        </p:spPr>
      </p:pic>
    </p:spTree>
    <p:extLst>
      <p:ext uri="{BB962C8B-B14F-4D97-AF65-F5344CB8AC3E}">
        <p14:creationId xmlns:p14="http://schemas.microsoft.com/office/powerpoint/2010/main" val="130261581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throom with sinks and mirrors&#10;&#10;AI-generated content may be incorrect.">
            <a:extLst>
              <a:ext uri="{FF2B5EF4-FFF2-40B4-BE49-F238E27FC236}">
                <a16:creationId xmlns:a16="http://schemas.microsoft.com/office/drawing/2014/main" id="{71A288C4-A15D-0C81-5A13-224ACEF9F7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00050"/>
            <a:ext cx="9144000" cy="6057900"/>
          </a:xfrm>
          <a:prstGeom prst="rect">
            <a:avLst/>
          </a:prstGeom>
          <a:ln>
            <a:solidFill>
              <a:schemeClr val="bg1"/>
            </a:solidFill>
          </a:ln>
        </p:spPr>
      </p:pic>
      <p:sp>
        <p:nvSpPr>
          <p:cNvPr id="4" name="TextBox 3">
            <a:extLst>
              <a:ext uri="{FF2B5EF4-FFF2-40B4-BE49-F238E27FC236}">
                <a16:creationId xmlns:a16="http://schemas.microsoft.com/office/drawing/2014/main" id="{1E5D1D2C-7FD5-081C-8622-84654B4E5461}"/>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98357022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a:extLst>
              <a:ext uri="{FF2B5EF4-FFF2-40B4-BE49-F238E27FC236}">
                <a16:creationId xmlns:a16="http://schemas.microsoft.com/office/drawing/2014/main" id="{CCDDDF43-FE5F-135E-5DC3-811C66F7804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2425" y="331788"/>
            <a:ext cx="4932363" cy="25082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2530" name="Picture 2">
            <a:extLst>
              <a:ext uri="{FF2B5EF4-FFF2-40B4-BE49-F238E27FC236}">
                <a16:creationId xmlns:a16="http://schemas.microsoft.com/office/drawing/2014/main" id="{9D23E446-DEA7-056E-BDB1-928516B4D8E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631553">
            <a:off x="4740275" y="1592263"/>
            <a:ext cx="3948113" cy="36195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2">
            <a:extLst>
              <a:ext uri="{FF2B5EF4-FFF2-40B4-BE49-F238E27FC236}">
                <a16:creationId xmlns:a16="http://schemas.microsoft.com/office/drawing/2014/main" id="{4B06DE91-58F1-55F3-D1D2-0153DC8979D5}"/>
              </a:ext>
            </a:extLst>
          </p:cNvPr>
          <p:cNvSpPr txBox="1">
            <a:spLocks noChangeArrowheads="1"/>
          </p:cNvSpPr>
          <p:nvPr/>
        </p:nvSpPr>
        <p:spPr bwMode="auto">
          <a:xfrm>
            <a:off x="5413375" y="323850"/>
            <a:ext cx="3625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white"/>
                </a:solidFill>
                <a:effectLst/>
                <a:uLnTx/>
                <a:uFillTx/>
                <a:latin typeface="Century Gothic" panose="020B0502020202020204" pitchFamily="34" charset="0"/>
                <a:ea typeface="MS PGothic" panose="020B0600070205080204" pitchFamily="34" charset="-128"/>
                <a:cs typeface="+mn-cs"/>
              </a:rPr>
              <a:t>Katherine Johnson: </a:t>
            </a:r>
            <a:r>
              <a:rPr kumimoji="0" lang="en-US" altLang="en-US" sz="1600" b="0" i="0" u="none" strike="noStrike" kern="1200" cap="none" spc="0" normalizeH="0" baseline="0" noProof="0">
                <a:ln>
                  <a:noFill/>
                </a:ln>
                <a:solidFill>
                  <a:prstClr val="white"/>
                </a:solidFill>
                <a:effectLst/>
                <a:uLnTx/>
                <a:uFillTx/>
                <a:latin typeface="Century Gothic" panose="020B0502020202020204" pitchFamily="34" charset="0"/>
                <a:ea typeface="MS PGothic" panose="020B0600070205080204" pitchFamily="34" charset="-128"/>
                <a:cs typeface="+mn-cs"/>
              </a:rPr>
              <a:t>Did the maths that put John Glenn into orbit (and brought him safely back down!)</a:t>
            </a:r>
          </a:p>
        </p:txBody>
      </p:sp>
      <p:sp>
        <p:nvSpPr>
          <p:cNvPr id="6" name="TextBox 2">
            <a:extLst>
              <a:ext uri="{FF2B5EF4-FFF2-40B4-BE49-F238E27FC236}">
                <a16:creationId xmlns:a16="http://schemas.microsoft.com/office/drawing/2014/main" id="{18064BAF-4CD5-32E8-8498-456FF0E7E16D}"/>
              </a:ext>
            </a:extLst>
          </p:cNvPr>
          <p:cNvSpPr txBox="1">
            <a:spLocks noChangeArrowheads="1"/>
          </p:cNvSpPr>
          <p:nvPr/>
        </p:nvSpPr>
        <p:spPr bwMode="auto">
          <a:xfrm rot="-380011">
            <a:off x="1692275" y="5684838"/>
            <a:ext cx="28590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rPr>
              <a:t>Dorothy Vaughan: </a:t>
            </a:r>
            <a:r>
              <a:rPr kumimoji="0" lang="en-US"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rPr>
              <a:t>Taught herself and her team how to program the new IBM</a:t>
            </a:r>
            <a:r>
              <a:rPr kumimoji="0" lang="en-US" altLang="en-US" sz="1600" b="0" i="0" u="none" strike="noStrike" kern="1200" cap="none" spc="0" normalizeH="0" noProof="0" dirty="0">
                <a:ln>
                  <a:noFill/>
                </a:ln>
                <a:solidFill>
                  <a:prstClr val="white"/>
                </a:solidFill>
                <a:effectLst/>
                <a:uLnTx/>
                <a:uFillTx/>
                <a:latin typeface="Century Gothic" panose="020B0502020202020204" pitchFamily="34" charset="0"/>
                <a:ea typeface="MS PGothic" panose="020B0600070205080204" pitchFamily="34" charset="-128"/>
                <a:cs typeface="+mn-cs"/>
              </a:rPr>
              <a:t> </a:t>
            </a:r>
            <a:r>
              <a:rPr kumimoji="0" lang="en-US"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rPr>
              <a:t>computers</a:t>
            </a:r>
          </a:p>
        </p:txBody>
      </p:sp>
      <p:sp>
        <p:nvSpPr>
          <p:cNvPr id="7" name="TextBox 2">
            <a:extLst>
              <a:ext uri="{FF2B5EF4-FFF2-40B4-BE49-F238E27FC236}">
                <a16:creationId xmlns:a16="http://schemas.microsoft.com/office/drawing/2014/main" id="{F2722114-F1B8-DF45-E89A-A8AF63296CBB}"/>
              </a:ext>
            </a:extLst>
          </p:cNvPr>
          <p:cNvSpPr txBox="1">
            <a:spLocks noChangeArrowheads="1"/>
          </p:cNvSpPr>
          <p:nvPr/>
        </p:nvSpPr>
        <p:spPr bwMode="auto">
          <a:xfrm rot="605847">
            <a:off x="4729163" y="5299075"/>
            <a:ext cx="35512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white"/>
                </a:solidFill>
                <a:effectLst/>
                <a:uLnTx/>
                <a:uFillTx/>
                <a:latin typeface="Century Gothic" panose="020B0502020202020204" pitchFamily="34" charset="0"/>
                <a:ea typeface="MS PGothic" panose="020B0600070205080204" pitchFamily="34" charset="-128"/>
                <a:cs typeface="+mn-cs"/>
              </a:rPr>
              <a:t>Mary Jackson: </a:t>
            </a:r>
            <a:r>
              <a:rPr kumimoji="0" lang="en-US" altLang="en-US" sz="1600" b="0" i="0" u="none" strike="noStrike" kern="1200" cap="none" spc="0" normalizeH="0" baseline="0" noProof="0">
                <a:ln>
                  <a:noFill/>
                </a:ln>
                <a:solidFill>
                  <a:prstClr val="white"/>
                </a:solidFill>
                <a:effectLst/>
                <a:uLnTx/>
                <a:uFillTx/>
                <a:latin typeface="Century Gothic" panose="020B0502020202020204" pitchFamily="34" charset="0"/>
                <a:ea typeface="MS PGothic" panose="020B0600070205080204" pitchFamily="34" charset="-128"/>
                <a:cs typeface="+mn-cs"/>
              </a:rPr>
              <a:t>Became one of the first black female engineers</a:t>
            </a:r>
          </a:p>
        </p:txBody>
      </p:sp>
      <p:pic>
        <p:nvPicPr>
          <p:cNvPr id="22534" name="Picture 1">
            <a:extLst>
              <a:ext uri="{FF2B5EF4-FFF2-40B4-BE49-F238E27FC236}">
                <a16:creationId xmlns:a16="http://schemas.microsoft.com/office/drawing/2014/main" id="{959E7519-E120-653C-792C-35F1B257E806}"/>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406028">
            <a:off x="1430338" y="2181225"/>
            <a:ext cx="2814637" cy="3532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AE44EB-6648-E25B-3DA2-881A3E007C56}"/>
              </a:ext>
            </a:extLst>
          </p:cNvPr>
          <p:cNvSpPr txBox="1">
            <a:spLocks noChangeArrowheads="1"/>
          </p:cNvSpPr>
          <p:nvPr/>
        </p:nvSpPr>
        <p:spPr bwMode="auto">
          <a:xfrm>
            <a:off x="4433976" y="363546"/>
            <a:ext cx="4461593" cy="6130909"/>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eaLnBrk="0" hangingPunct="0">
              <a:buNone/>
              <a:defRPr/>
            </a:pPr>
            <a:r>
              <a:rPr kumimoji="0" lang="en-GB" altLang="en-US" b="1" i="0" u="none" strike="noStrike" kern="0" cap="none" spc="0" normalizeH="0" baseline="0" noProof="0" dirty="0">
                <a:ln>
                  <a:noFill/>
                </a:ln>
                <a:solidFill>
                  <a:schemeClr val="bg1"/>
                </a:solidFill>
                <a:effectLst/>
                <a:uLnTx/>
                <a:uFillTx/>
                <a:latin typeface="Century Gothic" panose="020B0502020202020204" pitchFamily="34" charset="0"/>
                <a:ea typeface="MS Mincho" panose="02020609040205080304" pitchFamily="49" charset="-128"/>
                <a:cs typeface="Tahoma" panose="020B0604030504040204" pitchFamily="34" charset="0"/>
              </a:rPr>
              <a:t>….I </a:t>
            </a:r>
            <a:r>
              <a:rPr lang="en-GB" altLang="en-US" b="1" kern="0" dirty="0">
                <a:solidFill>
                  <a:schemeClr val="bg1"/>
                </a:solidFill>
                <a:latin typeface="Century Gothic" panose="020B0502020202020204" pitchFamily="34" charset="0"/>
                <a:ea typeface="MS Mincho" panose="02020609040205080304" pitchFamily="49" charset="-128"/>
                <a:cs typeface="Tahoma" panose="020B0604030504040204" pitchFamily="34" charset="0"/>
              </a:rPr>
              <a:t>wonder what you think about what you’ve heard?....</a:t>
            </a:r>
            <a:endParaRPr lang="en-US" altLang="en-US" b="1" kern="0" dirty="0">
              <a:solidFill>
                <a:schemeClr val="bg1"/>
              </a:solidFill>
              <a:latin typeface="Century Gothic" panose="020B0502020202020204" pitchFamily="34" charset="0"/>
              <a:ea typeface="MS Mincho" panose="02020609040205080304" pitchFamily="49" charset="-128"/>
              <a:cs typeface="Tahoma" panose="020B0604030504040204" pitchFamily="34" charset="0"/>
            </a:endParaRPr>
          </a:p>
          <a:p>
            <a:pPr lvl="0" algn="ctr" eaLnBrk="0" hangingPunct="0">
              <a:buNone/>
              <a:defRPr/>
            </a:pPr>
            <a:endParaRPr lang="en-GB" sz="12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algn="ctr" eaLnBrk="0" hangingPunct="0">
              <a:buNone/>
              <a:defRPr/>
            </a:pPr>
            <a:r>
              <a:rPr lang="en-GB" b="1" dirty="0">
                <a:solidFill>
                  <a:schemeClr val="bg1"/>
                </a:solidFill>
                <a:latin typeface="Century Gothic" panose="020B0502020202020204" pitchFamily="34" charset="0"/>
              </a:rPr>
              <a:t>….I </a:t>
            </a:r>
            <a:r>
              <a:rPr lang="en-GB"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wonder how much the world has changed since the Space Race?....</a:t>
            </a:r>
          </a:p>
          <a:p>
            <a:pPr algn="ctr" eaLnBrk="0" hangingPunct="0">
              <a:buNone/>
              <a:defRPr/>
            </a:pPr>
            <a:endParaRPr lang="en-GB" sz="11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pPr algn="ctr" eaLnBrk="0" hangingPunct="0">
              <a:buNone/>
              <a:defRPr/>
            </a:pPr>
            <a:r>
              <a:rPr lang="en-GB"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wonder what you might want to ask anyone in this real-life story?....</a:t>
            </a:r>
          </a:p>
        </p:txBody>
      </p:sp>
      <p:grpSp>
        <p:nvGrpSpPr>
          <p:cNvPr id="7" name="Group 6">
            <a:extLst>
              <a:ext uri="{FF2B5EF4-FFF2-40B4-BE49-F238E27FC236}">
                <a16:creationId xmlns:a16="http://schemas.microsoft.com/office/drawing/2014/main" id="{F7A94016-27D8-600B-5B14-360A6C609B2B}"/>
              </a:ext>
            </a:extLst>
          </p:cNvPr>
          <p:cNvGrpSpPr/>
          <p:nvPr/>
        </p:nvGrpSpPr>
        <p:grpSpPr>
          <a:xfrm>
            <a:off x="248431" y="391703"/>
            <a:ext cx="4008847" cy="6074595"/>
            <a:chOff x="248431" y="628130"/>
            <a:chExt cx="4008847" cy="6074595"/>
          </a:xfrm>
        </p:grpSpPr>
        <p:pic>
          <p:nvPicPr>
            <p:cNvPr id="3" name="Picture 2" descr="A astronaut standing on the moon with a flag&#10;&#10;AI-generated content may be incorrect.">
              <a:extLst>
                <a:ext uri="{FF2B5EF4-FFF2-40B4-BE49-F238E27FC236}">
                  <a16:creationId xmlns:a16="http://schemas.microsoft.com/office/drawing/2014/main" id="{47C1CEF4-83B4-9D1D-3CA8-45E3D7392D6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48431" y="1846053"/>
              <a:ext cx="3916392" cy="4856672"/>
            </a:xfrm>
            <a:prstGeom prst="rect">
              <a:avLst/>
            </a:prstGeom>
            <a:ln>
              <a:solidFill>
                <a:schemeClr val="bg1"/>
              </a:solidFill>
            </a:ln>
          </p:spPr>
        </p:pic>
        <p:pic>
          <p:nvPicPr>
            <p:cNvPr id="4" name="Picture 1">
              <a:extLst>
                <a:ext uri="{FF2B5EF4-FFF2-40B4-BE49-F238E27FC236}">
                  <a16:creationId xmlns:a16="http://schemas.microsoft.com/office/drawing/2014/main" id="{F9BAB078-FD07-0EFE-13BA-34E9879DAB8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rot="21180140">
              <a:off x="320233" y="1017560"/>
              <a:ext cx="1369906" cy="152960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E337B32-41E6-141B-C981-558A6D03389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1673284" y="628130"/>
              <a:ext cx="1298233" cy="152960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
              <a:extLst>
                <a:ext uri="{FF2B5EF4-FFF2-40B4-BE49-F238E27FC236}">
                  <a16:creationId xmlns:a16="http://schemas.microsoft.com/office/drawing/2014/main" id="{28FCCD3E-BE8E-D0F1-74E3-E89B661330C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rot="617332">
              <a:off x="3038409" y="951856"/>
              <a:ext cx="1218869" cy="15296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239841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iterate type="wd">
                                    <p:tmPct val="10000"/>
                                  </p:iterate>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iterate type="wd">
                                    <p:tmPct val="10000"/>
                                  </p:iterate>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 grpId="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99C51E2C-D4B3-49B5-8A95-5A9F1A49221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0988" y="412750"/>
            <a:ext cx="4862512" cy="581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a:extLst>
              <a:ext uri="{FF2B5EF4-FFF2-40B4-BE49-F238E27FC236}">
                <a16:creationId xmlns:a16="http://schemas.microsoft.com/office/drawing/2014/main" id="{F3C62DF5-8A51-4D7B-945D-6343092C44B3}"/>
              </a:ext>
            </a:extLst>
          </p:cNvPr>
          <p:cNvSpPr txBox="1"/>
          <p:nvPr/>
        </p:nvSpPr>
        <p:spPr>
          <a:xfrm>
            <a:off x="5240338" y="1536700"/>
            <a:ext cx="3800475" cy="3784600"/>
          </a:xfrm>
          <a:prstGeom prst="rect">
            <a:avLst/>
          </a:prstGeom>
          <a:noFill/>
        </p:spPr>
        <p:txBody>
          <a:bodyPr>
            <a:spAutoFit/>
          </a:bodyPr>
          <a:lstStyle/>
          <a:p>
            <a:pPr algn="ctr" eaLnBrk="1" fontAlgn="auto" hangingPunct="1">
              <a:spcBef>
                <a:spcPts val="0"/>
              </a:spcBef>
              <a:spcAft>
                <a:spcPts val="0"/>
              </a:spcAft>
              <a:defRPr/>
            </a:pPr>
            <a:r>
              <a:rPr lang="en-US" sz="6000" b="1" dirty="0">
                <a:solidFill>
                  <a:prstClr val="white"/>
                </a:solidFill>
                <a:latin typeface="Century Gothic"/>
                <a:ea typeface="+mn-ea"/>
                <a:cs typeface="Century Gothic"/>
              </a:rPr>
              <a:t>What’s in the rucksack today?</a:t>
            </a:r>
          </a:p>
        </p:txBody>
      </p:sp>
      <p:sp>
        <p:nvSpPr>
          <p:cNvPr id="8196" name="TextBox 1">
            <a:extLst>
              <a:ext uri="{FF2B5EF4-FFF2-40B4-BE49-F238E27FC236}">
                <a16:creationId xmlns:a16="http://schemas.microsoft.com/office/drawing/2014/main" id="{A5DD95E9-FCC8-44AC-A965-DEBA9EBE50D0}"/>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en-GB" altLang="en-US" sz="1100" i="1">
                <a:solidFill>
                  <a:srgbClr val="FFFFFF"/>
                </a:solidFill>
                <a:latin typeface="Century Gothic" panose="020B0502020202020204" pitchFamily="34" charset="0"/>
              </a:rPr>
              <a:t>Picture copyright-free from pixabay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hands stacked together&#10;&#10;AI-generated content may be incorrect.">
            <a:extLst>
              <a:ext uri="{FF2B5EF4-FFF2-40B4-BE49-F238E27FC236}">
                <a16:creationId xmlns:a16="http://schemas.microsoft.com/office/drawing/2014/main" id="{F0741697-9AF8-58DF-869B-13FDD1609D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4" name="TextBox 6">
            <a:extLst>
              <a:ext uri="{FF2B5EF4-FFF2-40B4-BE49-F238E27FC236}">
                <a16:creationId xmlns:a16="http://schemas.microsoft.com/office/drawing/2014/main" id="{E5214D4F-EC92-8F64-2B31-0F80F8ADC6C6}"/>
              </a:ext>
            </a:extLst>
          </p:cNvPr>
          <p:cNvSpPr txBox="1">
            <a:spLocks noChangeArrowheads="1"/>
          </p:cNvSpPr>
          <p:nvPr/>
        </p:nvSpPr>
        <p:spPr bwMode="auto">
          <a:xfrm>
            <a:off x="207033" y="4965772"/>
            <a:ext cx="8729933" cy="1384995"/>
          </a:xfrm>
          <a:prstGeom prst="rect">
            <a:avLst/>
          </a:prstGeom>
          <a:solidFill>
            <a:schemeClr val="bg1">
              <a:alpha val="46000"/>
            </a:schemeClr>
          </a:solid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GB" altLang="en-US" sz="3200" b="1" dirty="0">
                <a:latin typeface="Century Gothic" panose="020B0502020202020204" pitchFamily="34" charset="0"/>
              </a:rPr>
              <a:t>It is good and pleasant when God’s people live (and work) together in peace!                </a:t>
            </a:r>
            <a:r>
              <a:rPr lang="en-GB" altLang="en-US" sz="2000" b="1" i="1" dirty="0">
                <a:latin typeface="Century Gothic" panose="020B0502020202020204" pitchFamily="34" charset="0"/>
              </a:rPr>
              <a:t>(Psalm 133:1)</a:t>
            </a:r>
            <a:endParaRPr lang="en-US" altLang="en-US" sz="3200" b="1" i="1" dirty="0">
              <a:latin typeface="Century Gothic" panose="020B0502020202020204" pitchFamily="34" charset="0"/>
            </a:endParaRPr>
          </a:p>
        </p:txBody>
      </p:sp>
    </p:spTree>
    <p:extLst>
      <p:ext uri="{BB962C8B-B14F-4D97-AF65-F5344CB8AC3E}">
        <p14:creationId xmlns:p14="http://schemas.microsoft.com/office/powerpoint/2010/main" val="241066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girls walking on a dirt road&#10;&#10;AI-generated content may be incorrect.">
            <a:extLst>
              <a:ext uri="{FF2B5EF4-FFF2-40B4-BE49-F238E27FC236}">
                <a16:creationId xmlns:a16="http://schemas.microsoft.com/office/drawing/2014/main" id="{BCD8EED0-4140-BE2E-28CC-5923FC1D102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6842" y="325081"/>
            <a:ext cx="4105402" cy="6093619"/>
          </a:xfrm>
          <a:prstGeom prst="rect">
            <a:avLst/>
          </a:prstGeom>
          <a:ln>
            <a:solidFill>
              <a:schemeClr val="tx1"/>
            </a:solidFill>
          </a:ln>
        </p:spPr>
      </p:pic>
      <p:sp>
        <p:nvSpPr>
          <p:cNvPr id="4" name="TextBox 3">
            <a:extLst>
              <a:ext uri="{FF2B5EF4-FFF2-40B4-BE49-F238E27FC236}">
                <a16:creationId xmlns:a16="http://schemas.microsoft.com/office/drawing/2014/main" id="{78BF5506-DDF8-A1C0-F6C4-CFA6B2488A2A}"/>
              </a:ext>
            </a:extLst>
          </p:cNvPr>
          <p:cNvSpPr txBox="1">
            <a:spLocks noChangeArrowheads="1"/>
          </p:cNvSpPr>
          <p:nvPr/>
        </p:nvSpPr>
        <p:spPr bwMode="auto">
          <a:xfrm>
            <a:off x="4572000" y="305067"/>
            <a:ext cx="4499992" cy="624786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301563AA-5975-53C6-F003-FE962CE3C9C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1808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9121A-F3AC-B68B-A30B-29C3ADC46E6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1A0BF6B-C27D-8340-64FD-41969ECC2BC4}"/>
              </a:ext>
            </a:extLst>
          </p:cNvPr>
          <p:cNvSpPr txBox="1">
            <a:spLocks noChangeArrowheads="1"/>
          </p:cNvSpPr>
          <p:nvPr/>
        </p:nvSpPr>
        <p:spPr bwMode="auto">
          <a:xfrm>
            <a:off x="173062" y="3429000"/>
            <a:ext cx="8797875" cy="3034677"/>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eaLnBrk="0" hangingPunct="0">
              <a:buNone/>
              <a:defRPr/>
            </a:pPr>
            <a:r>
              <a:rPr lang="en-GB" altLang="en-US" sz="3400" b="1" kern="0" dirty="0">
                <a:latin typeface="Century Gothic" panose="020B0502020202020204" pitchFamily="34" charset="0"/>
                <a:ea typeface="MS Mincho" panose="02020609040205080304" pitchFamily="49" charset="-128"/>
                <a:cs typeface="Tahoma" panose="020B0604030504040204" pitchFamily="34" charset="0"/>
              </a:rPr>
              <a:t>….I wonder who in our school ‘team’ might feel hidden or forgotten?....</a:t>
            </a:r>
          </a:p>
          <a:p>
            <a:pPr lvl="0" algn="ctr" eaLnBrk="0" hangingPunct="0">
              <a:buNone/>
              <a:defRPr/>
            </a:pPr>
            <a:endParaRPr lang="en-GB" altLang="en-US" sz="1200" b="1" kern="0" dirty="0">
              <a:latin typeface="Century Gothic" panose="020B0502020202020204" pitchFamily="34" charset="0"/>
              <a:ea typeface="MS Mincho" panose="02020609040205080304" pitchFamily="49" charset="-128"/>
              <a:cs typeface="Tahoma" panose="020B0604030504040204" pitchFamily="34" charset="0"/>
            </a:endParaRPr>
          </a:p>
          <a:p>
            <a:pPr lvl="0" algn="ctr" eaLnBrk="0" hangingPunct="0">
              <a:buNone/>
              <a:defRPr/>
            </a:pPr>
            <a:r>
              <a:rPr lang="en-GB" sz="3400" b="1" dirty="0">
                <a:latin typeface="Century Gothic" panose="020B0502020202020204" pitchFamily="34" charset="0"/>
                <a:ea typeface="MS Mincho" panose="02020609040205080304" pitchFamily="49" charset="-128"/>
                <a:cs typeface="Times New Roman" panose="02020603050405020304" pitchFamily="18" charset="0"/>
              </a:rPr>
              <a:t>….I wonder how we can all make sure that everyone feels valued?....and that everyone has a chance to shine?....</a:t>
            </a:r>
          </a:p>
        </p:txBody>
      </p:sp>
      <p:pic>
        <p:nvPicPr>
          <p:cNvPr id="4" name="Picture 1">
            <a:extLst>
              <a:ext uri="{FF2B5EF4-FFF2-40B4-BE49-F238E27FC236}">
                <a16:creationId xmlns:a16="http://schemas.microsoft.com/office/drawing/2014/main" id="{7FACCA39-5B38-13FC-C4E9-AEB3FA5338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rot="21180140">
            <a:off x="567661" y="568415"/>
            <a:ext cx="2098535" cy="23431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02ED79D-4EB1-D31A-13A1-8D34E7CBF0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3389941" y="539609"/>
            <a:ext cx="1988741" cy="2343171"/>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
            <a:extLst>
              <a:ext uri="{FF2B5EF4-FFF2-40B4-BE49-F238E27FC236}">
                <a16:creationId xmlns:a16="http://schemas.microsoft.com/office/drawing/2014/main" id="{34C9BF84-E85A-DB12-87AF-30717153BF5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617332">
            <a:off x="6537134" y="539610"/>
            <a:ext cx="1867164" cy="23431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84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iterate type="wd">
                                    <p:tmPct val="10000"/>
                                  </p:iterate>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 grpId="1"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BF7CEA2-BF6B-04E2-3604-A88F92176D16}"/>
              </a:ext>
            </a:extLst>
          </p:cNvPr>
          <p:cNvSpPr>
            <a:spLocks noChangeArrowheads="1"/>
          </p:cNvSpPr>
          <p:nvPr/>
        </p:nvSpPr>
        <p:spPr bwMode="auto">
          <a:xfrm>
            <a:off x="175364" y="4038647"/>
            <a:ext cx="879327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sz="2400" b="1" dirty="0">
                <a:latin typeface="Century Gothic" panose="020B0502020202020204" pitchFamily="34" charset="0"/>
              </a:rPr>
              <a:t>God who loves peace,</a:t>
            </a:r>
          </a:p>
          <a:p>
            <a:r>
              <a:rPr lang="en-GB" altLang="en-US" sz="2400" b="1" dirty="0">
                <a:latin typeface="Century Gothic" panose="020B0502020202020204" pitchFamily="34" charset="0"/>
              </a:rPr>
              <a:t>As we come towards the end of our school year, we are glad to be reminded of the importance of working together as part of a team. Thank you that each one of us has something to give and that we all matter as part of our school community. May our teamwork make our dream work, we pray. </a:t>
            </a:r>
          </a:p>
        </p:txBody>
      </p:sp>
      <p:pic>
        <p:nvPicPr>
          <p:cNvPr id="5" name="Picture 4" descr="A group of children in a classroom&#10;&#10;Description automatically generated with medium confidence">
            <a:extLst>
              <a:ext uri="{FF2B5EF4-FFF2-40B4-BE49-F238E27FC236}">
                <a16:creationId xmlns:a16="http://schemas.microsoft.com/office/drawing/2014/main" id="{FBB45496-0FCF-C2C1-5DFC-32226E895C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8785" y="186867"/>
            <a:ext cx="7766430" cy="3755405"/>
          </a:xfrm>
          <a:prstGeom prst="rect">
            <a:avLst/>
          </a:prstGeom>
          <a:ln>
            <a:solidFill>
              <a:schemeClr val="tx1"/>
            </a:solidFill>
          </a:ln>
        </p:spPr>
      </p:pic>
    </p:spTree>
    <p:extLst>
      <p:ext uri="{BB962C8B-B14F-4D97-AF65-F5344CB8AC3E}">
        <p14:creationId xmlns:p14="http://schemas.microsoft.com/office/powerpoint/2010/main" val="5626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grass and clouds in the sky&#10;&#10;AI-generated content may be incorrect.">
            <a:extLst>
              <a:ext uri="{FF2B5EF4-FFF2-40B4-BE49-F238E27FC236}">
                <a16:creationId xmlns:a16="http://schemas.microsoft.com/office/drawing/2014/main" id="{93632D00-F91B-3E50-BCB3-6C09F0158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2894"/>
            <a:ext cx="9144000" cy="6272213"/>
          </a:xfrm>
          <a:prstGeom prst="rect">
            <a:avLst/>
          </a:prstGeom>
          <a:ln>
            <a:solidFill>
              <a:schemeClr val="tx1"/>
            </a:solidFill>
          </a:ln>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539750" y="1536174"/>
            <a:ext cx="8064500" cy="3785652"/>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have journeyed together today. As we leave this place and time and go into the day ahead…</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 …May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DAF20611-7FC4-F2DA-FD47-E900E9DC6E3F}"/>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89054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grey hat&#10;&#10;AI-generated content may be incorrect.">
            <a:extLst>
              <a:ext uri="{FF2B5EF4-FFF2-40B4-BE49-F238E27FC236}">
                <a16:creationId xmlns:a16="http://schemas.microsoft.com/office/drawing/2014/main" id="{6C287206-53C6-ED74-22E4-7299445BD6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330" y="764968"/>
            <a:ext cx="8320807" cy="5135499"/>
          </a:xfrm>
          <a:prstGeom prst="rect">
            <a:avLst/>
          </a:prstGeom>
        </p:spPr>
      </p:pic>
    </p:spTree>
    <p:extLst>
      <p:ext uri="{BB962C8B-B14F-4D97-AF65-F5344CB8AC3E}">
        <p14:creationId xmlns:p14="http://schemas.microsoft.com/office/powerpoint/2010/main" val="52733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astronaut standing on the moon&#10;&#10;AI-generated content may be incorrect.">
            <a:extLst>
              <a:ext uri="{FF2B5EF4-FFF2-40B4-BE49-F238E27FC236}">
                <a16:creationId xmlns:a16="http://schemas.microsoft.com/office/drawing/2014/main" id="{1986D185-059D-6B39-9F84-C9310FF471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0"/>
            <a:ext cx="6858000" cy="6858000"/>
          </a:xfrm>
          <a:prstGeom prst="rect">
            <a:avLst/>
          </a:prstGeom>
          <a:ln>
            <a:solidFill>
              <a:schemeClr val="tx1"/>
            </a:solidFill>
          </a:ln>
        </p:spPr>
      </p:pic>
      <p:sp>
        <p:nvSpPr>
          <p:cNvPr id="4" name="TextBox 6">
            <a:extLst>
              <a:ext uri="{FF2B5EF4-FFF2-40B4-BE49-F238E27FC236}">
                <a16:creationId xmlns:a16="http://schemas.microsoft.com/office/drawing/2014/main" id="{CB5498D3-8A15-766D-C6D1-C7563EBD19A9}"/>
              </a:ext>
            </a:extLst>
          </p:cNvPr>
          <p:cNvSpPr txBox="1">
            <a:spLocks noChangeArrowheads="1"/>
          </p:cNvSpPr>
          <p:nvPr/>
        </p:nvSpPr>
        <p:spPr bwMode="auto">
          <a:xfrm>
            <a:off x="1681524" y="5940900"/>
            <a:ext cx="5780952" cy="584775"/>
          </a:xfrm>
          <a:prstGeom prst="rect">
            <a:avLst/>
          </a:prstGeom>
          <a:solidFill>
            <a:schemeClr val="bg1"/>
          </a:solidFill>
          <a:ln>
            <a:solidFill>
              <a:schemeClr val="tx1"/>
            </a:solid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200" b="1" dirty="0">
                <a:solidFill>
                  <a:srgbClr val="FFFFFF"/>
                </a:solidFill>
                <a:latin typeface="Century Gothic" panose="020B0502020202020204" pitchFamily="34" charset="0"/>
              </a:rPr>
              <a:t>Moon landing: 20</a:t>
            </a:r>
            <a:r>
              <a:rPr lang="en-US" altLang="en-US" sz="3200" b="1" baseline="30000" dirty="0">
                <a:solidFill>
                  <a:srgbClr val="FFFFFF"/>
                </a:solidFill>
                <a:latin typeface="Century Gothic" panose="020B0502020202020204" pitchFamily="34" charset="0"/>
              </a:rPr>
              <a:t>th</a:t>
            </a:r>
            <a:r>
              <a:rPr lang="en-US" altLang="en-US" sz="3200" b="1" dirty="0">
                <a:solidFill>
                  <a:srgbClr val="FFFFFF"/>
                </a:solidFill>
                <a:latin typeface="Century Gothic" panose="020B0502020202020204" pitchFamily="34" charset="0"/>
              </a:rPr>
              <a:t> July 1969</a:t>
            </a:r>
          </a:p>
        </p:txBody>
      </p:sp>
      <p:sp>
        <p:nvSpPr>
          <p:cNvPr id="2" name="TextBox 1">
            <a:extLst>
              <a:ext uri="{FF2B5EF4-FFF2-40B4-BE49-F238E27FC236}">
                <a16:creationId xmlns:a16="http://schemas.microsoft.com/office/drawing/2014/main" id="{C3C50225-1243-F05E-7140-73C083F535CE}"/>
              </a:ext>
            </a:extLst>
          </p:cNvPr>
          <p:cNvSpPr txBox="1">
            <a:spLocks noChangeArrowheads="1"/>
          </p:cNvSpPr>
          <p:nvPr/>
        </p:nvSpPr>
        <p:spPr bwMode="auto">
          <a:xfrm>
            <a:off x="4640372"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67231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ull moon in the sky&#10;&#10;AI-generated content may be incorrect.">
            <a:extLst>
              <a:ext uri="{FF2B5EF4-FFF2-40B4-BE49-F238E27FC236}">
                <a16:creationId xmlns:a16="http://schemas.microsoft.com/office/drawing/2014/main" id="{77B3FC2C-8577-B0CF-77E5-0C3049687F0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78302" y="-6632"/>
            <a:ext cx="6987396" cy="6864632"/>
          </a:xfrm>
          <a:prstGeom prst="rect">
            <a:avLst/>
          </a:prstGeom>
        </p:spPr>
      </p:pic>
      <p:sp>
        <p:nvSpPr>
          <p:cNvPr id="2" name="TextBox 1">
            <a:extLst>
              <a:ext uri="{FF2B5EF4-FFF2-40B4-BE49-F238E27FC236}">
                <a16:creationId xmlns:a16="http://schemas.microsoft.com/office/drawing/2014/main" id="{825E7AF0-D320-D85B-9B28-4F1E3980DE1D}"/>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pic>
        <p:nvPicPr>
          <p:cNvPr id="4" name="Picture 3" descr="A row of phases of the moon&#10;&#10;AI-generated content may be incorrect.">
            <a:extLst>
              <a:ext uri="{FF2B5EF4-FFF2-40B4-BE49-F238E27FC236}">
                <a16:creationId xmlns:a16="http://schemas.microsoft.com/office/drawing/2014/main" id="{9E6163B2-9147-1B02-F3E6-251C38869D1C}"/>
              </a:ext>
            </a:extLst>
          </p:cNvPr>
          <p:cNvPicPr>
            <a:picLocks noChangeAspect="1"/>
          </p:cNvPicPr>
          <p:nvPr/>
        </p:nvPicPr>
        <p:blipFill>
          <a:blip r:embed="rId4" cstate="email">
            <a:extLst>
              <a:ext uri="{28A0092B-C50C-407E-A947-70E740481C1C}">
                <a14:useLocalDpi xmlns:a14="http://schemas.microsoft.com/office/drawing/2010/main" val="0"/>
              </a:ext>
            </a:extLst>
          </a:blip>
          <a:srcRect l="32735" r="31870"/>
          <a:stretch/>
        </p:blipFill>
        <p:spPr>
          <a:xfrm>
            <a:off x="7634375" y="89580"/>
            <a:ext cx="1377773" cy="6678840"/>
          </a:xfrm>
          <a:prstGeom prst="rect">
            <a:avLst/>
          </a:prstGeom>
          <a:ln>
            <a:solidFill>
              <a:schemeClr val="tx1"/>
            </a:solidFill>
          </a:ln>
        </p:spPr>
      </p:pic>
    </p:spTree>
    <p:extLst>
      <p:ext uri="{BB962C8B-B14F-4D97-AF65-F5344CB8AC3E}">
        <p14:creationId xmlns:p14="http://schemas.microsoft.com/office/powerpoint/2010/main" val="400691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ounded Rectangle 2"/>
          <p:cNvSpPr/>
          <p:nvPr/>
        </p:nvSpPr>
        <p:spPr>
          <a:xfrm>
            <a:off x="261130" y="4581893"/>
            <a:ext cx="4807165" cy="200606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Century Gothic"/>
                <a:cs typeface="Century Gothic"/>
              </a:rPr>
              <a:t>The moon doesn’t actually shine, but reflects the light of the sun</a:t>
            </a:r>
            <a:r>
              <a:rPr lang="is-IS" sz="32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Century Gothic"/>
                <a:cs typeface="Century Gothic"/>
              </a:rPr>
              <a:t>….</a:t>
            </a:r>
            <a:endParaRPr lang="en-US" sz="32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Century Gothic"/>
              <a:cs typeface="Century Gothic"/>
            </a:endParaRPr>
          </a:p>
        </p:txBody>
      </p:sp>
      <p:sp>
        <p:nvSpPr>
          <p:cNvPr id="4" name="TextBox 3">
            <a:extLst>
              <a:ext uri="{FF2B5EF4-FFF2-40B4-BE49-F238E27FC236}">
                <a16:creationId xmlns:a16="http://schemas.microsoft.com/office/drawing/2014/main" id="{44E579C2-BD57-85A3-1720-A75D401CD24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82426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arth from outer space looking at the moon&#10;&#10;AI-generated content may be incorrect.">
            <a:extLst>
              <a:ext uri="{FF2B5EF4-FFF2-40B4-BE49-F238E27FC236}">
                <a16:creationId xmlns:a16="http://schemas.microsoft.com/office/drawing/2014/main" id="{F5254F91-FBB0-27F2-3CEC-5F73AF4A86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0"/>
            <a:ext cx="6858000" cy="6858000"/>
          </a:xfrm>
          <a:prstGeom prst="rect">
            <a:avLst/>
          </a:prstGeom>
          <a:ln>
            <a:solidFill>
              <a:schemeClr val="tx1"/>
            </a:solidFill>
          </a:ln>
        </p:spPr>
      </p:pic>
      <p:sp>
        <p:nvSpPr>
          <p:cNvPr id="3" name="Rounded Rectangle 2"/>
          <p:cNvSpPr/>
          <p:nvPr/>
        </p:nvSpPr>
        <p:spPr>
          <a:xfrm>
            <a:off x="1882896" y="692090"/>
            <a:ext cx="3881341" cy="1056446"/>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32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Century Gothic"/>
                <a:cs typeface="Century Gothic"/>
              </a:rPr>
              <a:t>….and so does the Earth!</a:t>
            </a:r>
            <a:endParaRPr lang="en-US" sz="32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Century Gothic"/>
              <a:cs typeface="Century Gothic"/>
            </a:endParaRPr>
          </a:p>
        </p:txBody>
      </p:sp>
      <p:sp>
        <p:nvSpPr>
          <p:cNvPr id="7" name="TextBox 6">
            <a:extLst>
              <a:ext uri="{FF2B5EF4-FFF2-40B4-BE49-F238E27FC236}">
                <a16:creationId xmlns:a16="http://schemas.microsoft.com/office/drawing/2014/main" id="{30D6DAE6-29D9-91F0-916B-F1C6845E32C9}"/>
              </a:ext>
            </a:extLst>
          </p:cNvPr>
          <p:cNvSpPr txBox="1">
            <a:spLocks noChangeArrowheads="1"/>
          </p:cNvSpPr>
          <p:nvPr/>
        </p:nvSpPr>
        <p:spPr bwMode="auto">
          <a:xfrm>
            <a:off x="577340" y="6486106"/>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213927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beach&#10;&#10;AI-generated content may be incorrect.">
            <a:extLst>
              <a:ext uri="{FF2B5EF4-FFF2-40B4-BE49-F238E27FC236}">
                <a16:creationId xmlns:a16="http://schemas.microsoft.com/office/drawing/2014/main" id="{9DC62830-02B4-84F5-182D-15249A2E0E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67903"/>
            <a:ext cx="9144000" cy="6122194"/>
          </a:xfrm>
          <a:prstGeom prst="rect">
            <a:avLst/>
          </a:prstGeom>
          <a:ln>
            <a:solidFill>
              <a:schemeClr val="tx1"/>
            </a:solidFill>
          </a:ln>
        </p:spPr>
      </p:pic>
      <p:sp>
        <p:nvSpPr>
          <p:cNvPr id="3" name="Rounded Rectangle 2"/>
          <p:cNvSpPr/>
          <p:nvPr/>
        </p:nvSpPr>
        <p:spPr>
          <a:xfrm>
            <a:off x="318829" y="4248686"/>
            <a:ext cx="4807165" cy="188735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Century Gothic"/>
                <a:cs typeface="Century Gothic"/>
              </a:rPr>
              <a:t>The moon controls the tides of our seas: two high tides and two low tides a day.</a:t>
            </a:r>
          </a:p>
        </p:txBody>
      </p:sp>
      <p:sp>
        <p:nvSpPr>
          <p:cNvPr id="6" name="TextBox 5">
            <a:extLst>
              <a:ext uri="{FF2B5EF4-FFF2-40B4-BE49-F238E27FC236}">
                <a16:creationId xmlns:a16="http://schemas.microsoft.com/office/drawing/2014/main" id="{AF051430-24F2-8741-3044-F00E48453A69}"/>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29936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ootprint on the surface of the moon&#10;&#10;AI-generated content may be incorrect.">
            <a:extLst>
              <a:ext uri="{FF2B5EF4-FFF2-40B4-BE49-F238E27FC236}">
                <a16:creationId xmlns:a16="http://schemas.microsoft.com/office/drawing/2014/main" id="{6BB81FD9-9F4C-64E5-8B4B-0BA622B905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4431" y="0"/>
            <a:ext cx="6815138" cy="6858000"/>
          </a:xfrm>
          <a:prstGeom prst="rect">
            <a:avLst/>
          </a:prstGeom>
          <a:ln>
            <a:solidFill>
              <a:schemeClr val="tx1"/>
            </a:solidFill>
          </a:ln>
        </p:spPr>
      </p:pic>
      <p:sp>
        <p:nvSpPr>
          <p:cNvPr id="3" name="Rounded Rectangle 2"/>
          <p:cNvSpPr/>
          <p:nvPr/>
        </p:nvSpPr>
        <p:spPr>
          <a:xfrm>
            <a:off x="4028187" y="405744"/>
            <a:ext cx="4807165" cy="188735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Century Gothic"/>
                <a:cs typeface="Century Gothic"/>
              </a:rPr>
              <a:t>There is no wind on the moon, so the footprints made by the first astronauts in 1969 are still there!</a:t>
            </a:r>
          </a:p>
        </p:txBody>
      </p:sp>
      <p:sp>
        <p:nvSpPr>
          <p:cNvPr id="2" name="TextBox 1">
            <a:extLst>
              <a:ext uri="{FF2B5EF4-FFF2-40B4-BE49-F238E27FC236}">
                <a16:creationId xmlns:a16="http://schemas.microsoft.com/office/drawing/2014/main" id="{95E2AC00-1391-155D-4D63-DFDC14EC6D35}"/>
              </a:ext>
            </a:extLst>
          </p:cNvPr>
          <p:cNvSpPr txBox="1">
            <a:spLocks noChangeArrowheads="1"/>
          </p:cNvSpPr>
          <p:nvPr/>
        </p:nvSpPr>
        <p:spPr bwMode="auto">
          <a:xfrm>
            <a:off x="4572000" y="6521264"/>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81127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16876" y="1885266"/>
            <a:ext cx="3287373" cy="3316462"/>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Century Gothic"/>
                <a:cs typeface="Century Gothic"/>
              </a:rPr>
              <a:t>There are 3 golf balls on the moon, all of them hit by astronaut Alan Shepard in 1971, on the Apollo 14 mission.</a:t>
            </a:r>
          </a:p>
        </p:txBody>
      </p:sp>
      <p:pic>
        <p:nvPicPr>
          <p:cNvPr id="5" name="Picture 4" descr="A golf club and a golf ball&#10;&#10;AI-generated content may be incorrect.">
            <a:extLst>
              <a:ext uri="{FF2B5EF4-FFF2-40B4-BE49-F238E27FC236}">
                <a16:creationId xmlns:a16="http://schemas.microsoft.com/office/drawing/2014/main" id="{B8C13A0F-340A-AC7B-889C-B3D8984D3A70}"/>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4288221" y="0"/>
            <a:ext cx="4570214" cy="6858000"/>
          </a:xfrm>
          <a:prstGeom prst="rect">
            <a:avLst/>
          </a:prstGeom>
          <a:ln>
            <a:solidFill>
              <a:schemeClr val="tx1"/>
            </a:solidFill>
          </a:ln>
        </p:spPr>
      </p:pic>
      <p:sp>
        <p:nvSpPr>
          <p:cNvPr id="2" name="TextBox 1">
            <a:extLst>
              <a:ext uri="{FF2B5EF4-FFF2-40B4-BE49-F238E27FC236}">
                <a16:creationId xmlns:a16="http://schemas.microsoft.com/office/drawing/2014/main" id="{8673B37C-B901-6B18-286C-7BD52288A87E}"/>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45121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4039</TotalTime>
  <Words>2684</Words>
  <Application>Microsoft Office PowerPoint</Application>
  <PresentationFormat>On-screen Show (4:3)</PresentationFormat>
  <Paragraphs>159</Paragraphs>
  <Slides>24</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Cambria</vt:lpstr>
      <vt:lpstr>Century Gothic</vt:lpstr>
      <vt:lpstr>Symbol</vt:lpstr>
      <vt:lpstr>Times</vt:lpstr>
      <vt:lpstr> Black </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Jane Whittington</cp:lastModifiedBy>
  <cp:revision>56</cp:revision>
  <dcterms:created xsi:type="dcterms:W3CDTF">2017-05-20T16:34:29Z</dcterms:created>
  <dcterms:modified xsi:type="dcterms:W3CDTF">2025-04-22T13:00:39Z</dcterms:modified>
</cp:coreProperties>
</file>