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530" r:id="rId3"/>
    <p:sldId id="546" r:id="rId4"/>
    <p:sldId id="257" r:id="rId5"/>
    <p:sldId id="258" r:id="rId6"/>
    <p:sldId id="549" r:id="rId7"/>
    <p:sldId id="260" r:id="rId8"/>
    <p:sldId id="261" r:id="rId9"/>
    <p:sldId id="262" r:id="rId10"/>
    <p:sldId id="309" r:id="rId11"/>
    <p:sldId id="550" r:id="rId12"/>
    <p:sldId id="538" r:id="rId13"/>
    <p:sldId id="543" r:id="rId14"/>
    <p:sldId id="552" r:id="rId15"/>
    <p:sldId id="542" r:id="rId16"/>
    <p:sldId id="553" r:id="rId17"/>
    <p:sldId id="555" r:id="rId18"/>
    <p:sldId id="554" r:id="rId19"/>
    <p:sldId id="551" r:id="rId20"/>
    <p:sldId id="263" r:id="rId21"/>
    <p:sldId id="510"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1" autoAdjust="0"/>
    <p:restoredTop sz="66430" autoAdjust="0"/>
  </p:normalViewPr>
  <p:slideViewPr>
    <p:cSldViewPr>
      <p:cViewPr varScale="1">
        <p:scale>
          <a:sx n="67" d="100"/>
          <a:sy n="67" d="100"/>
        </p:scale>
        <p:origin x="18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think together now about Jesus’ words – and his actions in the story about the woman.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was unfair in this story….</a:t>
            </a: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who showed forgiveness?....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the woman’s life was changed by Jesus’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the leaders said to each other as they went away?...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these things might show us about forgiveness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Forgiving isn’t always easy, and although we don’t know what happened after the leaders left Jesus and the woman, I hope that they learned something for themselves about what’s important in God’s Kingdom.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taught the crowds that forgiving others is important – because it helps to rebuild broken relationships, but also because some day, we might need others to forgive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if you’ve found this to be true here in school, or in your homes?....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Take some time now to think, reflect or pray about the things we’ve shared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Slide 11: ‘May we forgive and be forgiven…’</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7452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sz="1800" dirty="0">
                <a:effectLst/>
                <a:latin typeface="Calibri" panose="020F0502020204030204" pitchFamily="34" charset="0"/>
                <a:ea typeface="MS Mincho" panose="02020609040205080304" pitchFamily="49" charset="-128"/>
              </a:rPr>
              <a:t>When others hurt our feelings….</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5211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Slide 13: ‘May we forgive and be forgiven…’</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1185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friendships get messed up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74885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Slide 15: ‘May we forgive and be forgiven…’</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2667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However hard it is…..</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1003874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rPr>
              <a:t>Slide 17: ‘May we forgive and be forgiven…’</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2451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19</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2: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Today we are going to be hearing about some more words from the Beatitudes, about forgiveness. </a:t>
            </a:r>
            <a:r>
              <a:rPr lang="en-GB" sz="1800" dirty="0">
                <a:effectLst/>
                <a:latin typeface="Calibri" panose="020F0502020204030204" pitchFamily="34" charset="0"/>
                <a:ea typeface="MS Mincho" panose="02020609040205080304" pitchFamily="49" charset="-128"/>
              </a:rPr>
              <a:t>(Some of you might see also some connections with last week’s theme of treating others fairly, showing justice…)</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246690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Put a set of balance scales in your reflective area. The bucket balance scales that can be found in infant classes are ideal. You will also need some blocks or weights with injustices written or stuck on them.  There are some examples provided on p.6. Also provide some small pieces of paper and pens, for children to write / draw on.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20</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start straight away with a story from the life of Jesus, a story that some of you may remember from last year!.....</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When people do things that are wrong, it is very easy for us to point the finger at them and want them to be punished. The Bible tells a story of how Jesus behaved when a woman who had done wrong was brought to him.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a:t>
            </a:fld>
            <a:endParaRPr lang="en-GB"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GB" sz="1400" b="1" strike="noStrike" spc="-1" dirty="0">
                <a:solidFill>
                  <a:srgbClr val="000000"/>
                </a:solidFill>
                <a:latin typeface="Arial"/>
              </a:rPr>
              <a:t>Slide 4: </a:t>
            </a:r>
            <a:r>
              <a:rPr lang="en-US" sz="1800" b="0" dirty="0">
                <a:effectLst/>
                <a:latin typeface="Century Gothic" panose="020B0502020202020204" pitchFamily="34" charset="0"/>
                <a:ea typeface="MS Mincho" panose="02020609040205080304" pitchFamily="49" charset="-128"/>
                <a:cs typeface="Times New Roman" panose="02020603050405020304" pitchFamily="18" charset="0"/>
              </a:rPr>
              <a:t>One day, Jesus was teaching in the temple courts – and as usual, many people had gathered to listen to him. </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US" sz="1800" b="0" dirty="0">
                <a:effectLst/>
                <a:latin typeface="Century Gothic" panose="020B0502020202020204" pitchFamily="34" charset="0"/>
                <a:ea typeface="MS Mincho" panose="02020609040205080304" pitchFamily="49" charset="-128"/>
                <a:cs typeface="Times New Roman" panose="02020603050405020304" pitchFamily="18" charset="0"/>
              </a:rPr>
              <a:t>Some Jewish leaders brought a woman to him, and pushed her in front of him. ‘Teacher,’ they said. ‘This woman has committed the worst sin ever. Our law says that she should be severely punished. What do you say about it all?’ But they</a:t>
            </a:r>
            <a:r>
              <a:rPr lang="en-US" sz="1800" dirty="0"/>
              <a:t> were really trying to get Jesus into trouble.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4</a:t>
            </a:fld>
            <a:endParaRPr lang="en-GB"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US" b="1" dirty="0"/>
              <a:t>Slide 5: </a:t>
            </a:r>
            <a:r>
              <a:rPr lang="en-US" sz="1800" dirty="0">
                <a:effectLst/>
                <a:latin typeface="Century Gothic" panose="020B0502020202020204" pitchFamily="34" charset="0"/>
                <a:ea typeface="MS Mincho" panose="02020609040205080304" pitchFamily="49" charset="-128"/>
                <a:cs typeface="Times New Roman" panose="02020603050405020304" pitchFamily="18" charset="0"/>
              </a:rPr>
              <a:t>But Jesus didn’t </a:t>
            </a:r>
            <a:r>
              <a:rPr lang="en-US" sz="1800" i="1" dirty="0">
                <a:effectLst/>
                <a:latin typeface="Century Gothic" panose="020B0502020202020204" pitchFamily="34" charset="0"/>
                <a:ea typeface="MS Mincho" panose="02020609040205080304" pitchFamily="49" charset="-128"/>
                <a:cs typeface="Times New Roman" panose="02020603050405020304" pitchFamily="18" charset="0"/>
              </a:rPr>
              <a:t>say </a:t>
            </a:r>
            <a:r>
              <a:rPr lang="en-US" sz="1800" dirty="0">
                <a:effectLst/>
                <a:latin typeface="Century Gothic" panose="020B0502020202020204" pitchFamily="34" charset="0"/>
                <a:ea typeface="MS Mincho" panose="02020609040205080304" pitchFamily="49" charset="-128"/>
                <a:cs typeface="Times New Roman" panose="02020603050405020304" pitchFamily="18" charset="0"/>
              </a:rPr>
              <a:t>anything. He didn’t wag his finger at her, or speak angrily to her, or tell her off…. Not a word…. Nothing! </a:t>
            </a: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5</a:t>
            </a:fld>
            <a:endParaRPr lang="en-GB" sz="14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US" b="1" dirty="0"/>
              <a:t>Slide 6: </a:t>
            </a:r>
            <a:r>
              <a:rPr lang="en-US" sz="1200" dirty="0">
                <a:effectLst/>
                <a:latin typeface="Century Gothic" panose="020B0502020202020204" pitchFamily="34" charset="0"/>
                <a:ea typeface="MS Mincho" panose="02020609040205080304" pitchFamily="49" charset="-128"/>
                <a:cs typeface="Times New Roman" panose="02020603050405020304" pitchFamily="18" charset="0"/>
              </a:rPr>
              <a:t>Instead, </a:t>
            </a:r>
            <a:r>
              <a:rPr lang="en-US" sz="1200" b="0" dirty="0">
                <a:effectLst/>
                <a:latin typeface="Century Gothic" panose="020B0502020202020204" pitchFamily="34" charset="0"/>
                <a:ea typeface="MS Mincho" panose="02020609040205080304" pitchFamily="49" charset="-128"/>
                <a:cs typeface="Times New Roman" panose="02020603050405020304" pitchFamily="18" charset="0"/>
              </a:rPr>
              <a:t>he bent down and doodled in the dust with his finger. Now Jesus could see what the leaders couldn’t, which was the woman’s heart – a heart that was desperate to be forgiven, not blamed.</a:t>
            </a:r>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US" sz="1200" b="0"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US" sz="1200" b="0" dirty="0">
                <a:effectLst/>
                <a:latin typeface="Century Gothic" panose="020B0502020202020204" pitchFamily="34" charset="0"/>
                <a:ea typeface="MS Mincho" panose="02020609040205080304" pitchFamily="49" charset="-128"/>
                <a:cs typeface="Times New Roman" panose="02020603050405020304" pitchFamily="18" charset="0"/>
              </a:rPr>
              <a:t>You could almost </a:t>
            </a:r>
            <a:r>
              <a:rPr lang="en-US" sz="1200" b="0" u="sng" dirty="0">
                <a:effectLst/>
                <a:latin typeface="Century Gothic" panose="020B0502020202020204" pitchFamily="34" charset="0"/>
                <a:ea typeface="MS Mincho" panose="02020609040205080304" pitchFamily="49" charset="-128"/>
                <a:cs typeface="Times New Roman" panose="02020603050405020304" pitchFamily="18" charset="0"/>
              </a:rPr>
              <a:t>touch</a:t>
            </a:r>
            <a:r>
              <a:rPr lang="en-US" sz="1200" b="0" dirty="0">
                <a:effectLst/>
                <a:latin typeface="Century Gothic" panose="020B0502020202020204" pitchFamily="34" charset="0"/>
                <a:ea typeface="MS Mincho" panose="02020609040205080304" pitchFamily="49" charset="-128"/>
                <a:cs typeface="Times New Roman" panose="02020603050405020304" pitchFamily="18" charset="0"/>
              </a:rPr>
              <a:t> the anger building in the leaders who were waiting for Jesus’ response. </a:t>
            </a:r>
            <a:r>
              <a:rPr lang="en-US" sz="1200" b="0" i="1" dirty="0">
                <a:effectLst/>
                <a:latin typeface="Century Gothic" panose="020B0502020202020204" pitchFamily="34" charset="0"/>
                <a:ea typeface="MS Mincho" panose="02020609040205080304" pitchFamily="49" charset="-128"/>
                <a:cs typeface="Times New Roman" panose="02020603050405020304" pitchFamily="18" charset="0"/>
              </a:rPr>
              <a:t>Why </a:t>
            </a:r>
            <a:r>
              <a:rPr lang="en-US" sz="1200" b="0" dirty="0">
                <a:effectLst/>
                <a:latin typeface="Century Gothic" panose="020B0502020202020204" pitchFamily="34" charset="0"/>
                <a:ea typeface="MS Mincho" panose="02020609040205080304" pitchFamily="49" charset="-128"/>
                <a:cs typeface="Times New Roman" panose="02020603050405020304" pitchFamily="18" charset="0"/>
              </a:rPr>
              <a:t>didn’t he reply? How </a:t>
            </a:r>
            <a:r>
              <a:rPr lang="en-US" sz="1200" b="0" i="1" dirty="0">
                <a:effectLst/>
                <a:latin typeface="Century Gothic" panose="020B0502020202020204" pitchFamily="34" charset="0"/>
                <a:ea typeface="MS Mincho" panose="02020609040205080304" pitchFamily="49" charset="-128"/>
                <a:cs typeface="Times New Roman" panose="02020603050405020304" pitchFamily="18" charset="0"/>
              </a:rPr>
              <a:t>dare </a:t>
            </a:r>
            <a:r>
              <a:rPr lang="en-US" sz="1200" b="0" dirty="0">
                <a:effectLst/>
                <a:latin typeface="Century Gothic" panose="020B0502020202020204" pitchFamily="34" charset="0"/>
                <a:ea typeface="MS Mincho" panose="02020609040205080304" pitchFamily="49" charset="-128"/>
                <a:cs typeface="Times New Roman" panose="02020603050405020304" pitchFamily="18" charset="0"/>
              </a:rPr>
              <a:t>he ignore them? They demanded an answer, again… and again….and again.</a:t>
            </a:r>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US" b="1"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6</a:t>
            </a:fld>
            <a:endParaRPr lang="en-GB"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Eventually, Jesus stood up and faced the leaders. He spoke to them, and not to her: ‘If any one of you can honestly say that you have never done anything wrong, then you can be first in the queue with your stone.’ And then he went back to drawing in the dust. One by one, the leaders drifted away, until just Jesus was left, with the woman standing beside him.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1600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algn="just"/>
            <a:r>
              <a:rPr lang="en-US" b="1" dirty="0"/>
              <a:t>Slide 8: </a:t>
            </a:r>
            <a:r>
              <a:rPr lang="en-US" sz="1800" b="0" dirty="0">
                <a:effectLst/>
                <a:latin typeface="Century Gothic" panose="020B0502020202020204" pitchFamily="34" charset="0"/>
                <a:ea typeface="MS Mincho" panose="02020609040205080304" pitchFamily="49" charset="-128"/>
                <a:cs typeface="Times New Roman" panose="02020603050405020304" pitchFamily="18" charset="0"/>
              </a:rPr>
              <a:t>Now Jesus spoke. His face was kind and his voice was soft. ‘Woman, where are the men who accused you? Is there no-one left to blame you?’</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US" sz="1800" b="0" dirty="0">
                <a:effectLst/>
                <a:latin typeface="Century Gothic" panose="020B0502020202020204" pitchFamily="34" charset="0"/>
                <a:ea typeface="MS Mincho" panose="02020609040205080304" pitchFamily="49" charset="-128"/>
                <a:cs typeface="Times New Roman" panose="02020603050405020304" pitchFamily="18" charset="0"/>
              </a:rPr>
              <a:t>‘No sir,’ she replied.</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en-US" sz="1800" b="0" dirty="0">
                <a:effectLst/>
                <a:latin typeface="Century Gothic" panose="020B0502020202020204" pitchFamily="34" charset="0"/>
                <a:ea typeface="MS Mincho" panose="02020609040205080304" pitchFamily="49" charset="-128"/>
                <a:cs typeface="Times New Roman" panose="02020603050405020304" pitchFamily="18" charset="0"/>
              </a:rPr>
              <a:t>‘Then neither do I,’ Jesus said to her. ‘Go now, and live in a better way, a way that pleases God.’</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8</a:t>
            </a:fld>
            <a:endParaRPr lang="en-GB" sz="14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US" sz="1800" b="0" dirty="0">
                <a:effectLst/>
                <a:latin typeface="Calibri" panose="020F0502020204030204" pitchFamily="34" charset="0"/>
                <a:ea typeface="MS Mincho" panose="02020609040205080304" pitchFamily="49" charset="-128"/>
                <a:cs typeface="Times New Roman" panose="02020603050405020304" pitchFamily="18" charset="0"/>
              </a:rPr>
              <a:t>When Jesus spoke to the people on the mountain, he said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a:t>
            </a:r>
            <a:r>
              <a:rPr lang="en-GB" sz="1800" b="1" dirty="0">
                <a:latin typeface="Century Gothic" panose="020B0502020202020204" pitchFamily="34" charset="0"/>
              </a:rPr>
              <a:t>Those who show forgiveness to others are truly happy. Forgiveness will be given to them.’</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latin typeface="Century Gothic" panose="020B0502020202020204" pitchFamily="34" charset="0"/>
              </a:rPr>
              <a:t>I wonder how these words link with our story? </a:t>
            </a:r>
            <a:r>
              <a:rPr lang="en-GB" sz="1800" b="0" dirty="0">
                <a:latin typeface="Century Gothic" panose="020B0502020202020204" pitchFamily="34" charset="0"/>
              </a:rPr>
              <a:t>[ask a few children to explain their ideas, if time allows]</a:t>
            </a:r>
            <a:endParaRPr lang="en-GB" sz="1800" b="1" dirty="0">
              <a:latin typeface="Century Gothic" panose="020B0502020202020204" pitchFamily="34"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43016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944733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7289705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2580294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7092852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18860595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6397150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7932437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27975787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287683962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228865333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6180269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38501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lang="en-GB" sz="4000" b="1" dirty="0">
                <a:ln>
                  <a:solidFill>
                    <a:prstClr val="white"/>
                  </a:solidFill>
                </a:ln>
                <a:solidFill>
                  <a:prstClr val="white"/>
                </a:solidFill>
                <a:latin typeface="Century Gothic"/>
                <a:cs typeface="Century Gothic"/>
              </a:rPr>
              <a:t>e here together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724F82-15B6-91F7-8287-B00D27B6DB26}"/>
              </a:ext>
            </a:extLst>
          </p:cNvPr>
          <p:cNvSpPr txBox="1">
            <a:spLocks noChangeArrowheads="1"/>
          </p:cNvSpPr>
          <p:nvPr/>
        </p:nvSpPr>
        <p:spPr bwMode="auto">
          <a:xfrm>
            <a:off x="4572000" y="317379"/>
            <a:ext cx="4344306" cy="6149376"/>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rPr>
              <a:t>….I wonder what was unfair in this story?….</a:t>
            </a:r>
          </a:p>
          <a:p>
            <a:pPr algn="ctr">
              <a:buNone/>
            </a:pPr>
            <a:r>
              <a:rPr lang="en-GB" sz="2400" b="1" dirty="0">
                <a:latin typeface="Century Gothic" panose="020B0502020202020204" pitchFamily="34" charset="0"/>
              </a:rPr>
              <a:t>….I wonder who showed forgiveness?....</a:t>
            </a:r>
          </a:p>
          <a:p>
            <a:pPr algn="ctr">
              <a:buNone/>
            </a:pPr>
            <a:endParaRPr lang="en-GB" sz="1400" b="1" dirty="0">
              <a:latin typeface="Century Gothic" panose="020B0502020202020204" pitchFamily="34" charset="0"/>
            </a:endParaRPr>
          </a:p>
          <a:p>
            <a:pPr algn="ctr">
              <a:buNone/>
            </a:pPr>
            <a:r>
              <a:rPr lang="en-GB" sz="2400" b="1" dirty="0">
                <a:latin typeface="Century Gothic" panose="020B0502020202020204" pitchFamily="34" charset="0"/>
              </a:rPr>
              <a:t>…..I wonder how the woman’s life was changed by Jesus’ words?....</a:t>
            </a:r>
          </a:p>
          <a:p>
            <a:pPr algn="ctr">
              <a:buNone/>
            </a:pPr>
            <a:endParaRPr lang="en-GB" sz="1400" b="1" dirty="0">
              <a:latin typeface="Century Gothic" panose="020B0502020202020204" pitchFamily="34" charset="0"/>
            </a:endParaRPr>
          </a:p>
          <a:p>
            <a:pPr algn="ctr">
              <a:buNone/>
            </a:pPr>
            <a:r>
              <a:rPr lang="en-GB" sz="2400" b="1" dirty="0">
                <a:latin typeface="Century Gothic" panose="020B0502020202020204" pitchFamily="34" charset="0"/>
              </a:rPr>
              <a:t>….I </a:t>
            </a:r>
            <a:r>
              <a:rPr lang="en-GB" sz="2400" b="1" dirty="0">
                <a:latin typeface="Century Gothic" panose="020B0502020202020204" pitchFamily="34" charset="0"/>
                <a:ea typeface="MS Mincho" panose="02020609040205080304" pitchFamily="49" charset="-128"/>
                <a:cs typeface="Times New Roman" panose="02020603050405020304" pitchFamily="18" charset="0"/>
              </a:rPr>
              <a:t>wonder what the leaders said to each other as they went away?....</a:t>
            </a:r>
          </a:p>
          <a:p>
            <a:pPr algn="ctr">
              <a:buNone/>
            </a:pPr>
            <a:r>
              <a:rPr lang="en-GB" sz="2400" b="1" dirty="0">
                <a:latin typeface="Century Gothic" panose="020B0502020202020204" pitchFamily="34" charset="0"/>
                <a:ea typeface="MS Mincho" panose="02020609040205080304" pitchFamily="49" charset="-128"/>
                <a:cs typeface="Times New Roman" panose="02020603050405020304" pitchFamily="18" charset="0"/>
              </a:rPr>
              <a:t> </a:t>
            </a:r>
            <a:endParaRPr lang="en-GB" sz="2400" b="1" dirty="0">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2400" b="1" dirty="0">
                <a:latin typeface="Century Gothic" panose="020B0502020202020204" pitchFamily="34" charset="0"/>
              </a:rPr>
              <a:t>….I wonder what these things might show us about forgiveness this week?.....</a:t>
            </a:r>
          </a:p>
        </p:txBody>
      </p:sp>
      <p:pic>
        <p:nvPicPr>
          <p:cNvPr id="4" name="Picture 2">
            <a:extLst>
              <a:ext uri="{FF2B5EF4-FFF2-40B4-BE49-F238E27FC236}">
                <a16:creationId xmlns:a16="http://schemas.microsoft.com/office/drawing/2014/main" id="{E64B7BD6-C7EF-7A6D-D1D1-A966B70CE49B}"/>
              </a:ext>
            </a:extLst>
          </p:cNvPr>
          <p:cNvPicPr>
            <a:picLocks noChangeAspect="1"/>
          </p:cNvPicPr>
          <p:nvPr/>
        </p:nvPicPr>
        <p:blipFill rotWithShape="1">
          <a:blip r:embed="rId3"/>
          <a:srcRect t="1701" r="52362"/>
          <a:stretch/>
        </p:blipFill>
        <p:spPr>
          <a:xfrm>
            <a:off x="323528" y="317379"/>
            <a:ext cx="4021186" cy="6223242"/>
          </a:xfrm>
          <a:prstGeom prst="rect">
            <a:avLst/>
          </a:prstGeom>
          <a:ln>
            <a:solidFill>
              <a:schemeClr val="bg1"/>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10000"/>
                                  </p:iterate>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4" name="TextBox 3">
            <a:extLst>
              <a:ext uri="{FF2B5EF4-FFF2-40B4-BE49-F238E27FC236}">
                <a16:creationId xmlns:a16="http://schemas.microsoft.com/office/drawing/2014/main" id="{9D3C7C73-A8BD-8F18-763E-ECF92B9DAEB8}"/>
              </a:ext>
            </a:extLst>
          </p:cNvPr>
          <p:cNvSpPr txBox="1"/>
          <p:nvPr/>
        </p:nvSpPr>
        <p:spPr>
          <a:xfrm>
            <a:off x="4860032" y="2367171"/>
            <a:ext cx="3816424" cy="2123658"/>
          </a:xfrm>
          <a:prstGeom prst="rect">
            <a:avLst/>
          </a:prstGeom>
          <a:solidFill>
            <a:schemeClr val="bg1">
              <a:alpha val="53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Times New Roman"/>
              </a:rPr>
              <a:t>‘May we forgive and be forgiven.’</a:t>
            </a:r>
          </a:p>
        </p:txBody>
      </p:sp>
    </p:spTree>
    <p:extLst>
      <p:ext uri="{BB962C8B-B14F-4D97-AF65-F5344CB8AC3E}">
        <p14:creationId xmlns:p14="http://schemas.microsoft.com/office/powerpoint/2010/main" val="3352774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art with a band aid&#10;&#10;Description automatically generated">
            <a:extLst>
              <a:ext uri="{FF2B5EF4-FFF2-40B4-BE49-F238E27FC236}">
                <a16:creationId xmlns:a16="http://schemas.microsoft.com/office/drawing/2014/main" id="{B65908A0-8640-2B5B-E4DF-49D2CC876E6B}"/>
              </a:ext>
            </a:extLst>
          </p:cNvPr>
          <p:cNvPicPr>
            <a:picLocks noChangeAspect="1"/>
          </p:cNvPicPr>
          <p:nvPr/>
        </p:nvPicPr>
        <p:blipFill rotWithShape="1">
          <a:blip r:embed="rId3">
            <a:extLst>
              <a:ext uri="{28A0092B-C50C-407E-A947-70E740481C1C}">
                <a14:useLocalDpi xmlns:a14="http://schemas.microsoft.com/office/drawing/2010/main" val="0"/>
              </a:ext>
            </a:extLst>
          </a:blip>
          <a:srcRect l="5866" t="10101" b="8001"/>
          <a:stretch/>
        </p:blipFill>
        <p:spPr>
          <a:xfrm>
            <a:off x="1346672" y="620688"/>
            <a:ext cx="6450657" cy="5616624"/>
          </a:xfrm>
          <a:prstGeom prst="rect">
            <a:avLst/>
          </a:prstGeom>
        </p:spPr>
      </p:pic>
    </p:spTree>
    <p:extLst>
      <p:ext uri="{BB962C8B-B14F-4D97-AF65-F5344CB8AC3E}">
        <p14:creationId xmlns:p14="http://schemas.microsoft.com/office/powerpoint/2010/main" val="307728619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2" name="TextBox 1">
            <a:extLst>
              <a:ext uri="{FF2B5EF4-FFF2-40B4-BE49-F238E27FC236}">
                <a16:creationId xmlns:a16="http://schemas.microsoft.com/office/drawing/2014/main" id="{AEC83C15-2303-03C2-05BF-BAAAB6A19BFC}"/>
              </a:ext>
            </a:extLst>
          </p:cNvPr>
          <p:cNvSpPr txBox="1"/>
          <p:nvPr/>
        </p:nvSpPr>
        <p:spPr>
          <a:xfrm>
            <a:off x="4860032" y="2367171"/>
            <a:ext cx="3816424" cy="2123658"/>
          </a:xfrm>
          <a:prstGeom prst="rect">
            <a:avLst/>
          </a:prstGeom>
          <a:solidFill>
            <a:schemeClr val="bg1">
              <a:alpha val="53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Times New Roman"/>
              </a:rPr>
              <a:t>‘May we forgive and be forgiven.’</a:t>
            </a:r>
          </a:p>
        </p:txBody>
      </p:sp>
    </p:spTree>
    <p:extLst>
      <p:ext uri="{BB962C8B-B14F-4D97-AF65-F5344CB8AC3E}">
        <p14:creationId xmlns:p14="http://schemas.microsoft.com/office/powerpoint/2010/main" val="226024042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boys sitting on the floor holding a teddy bear&#10;&#10;Description automatically generated">
            <a:extLst>
              <a:ext uri="{FF2B5EF4-FFF2-40B4-BE49-F238E27FC236}">
                <a16:creationId xmlns:a16="http://schemas.microsoft.com/office/drawing/2014/main" id="{210E9A17-4134-A809-1860-C5B8E698E2DE}"/>
              </a:ext>
            </a:extLst>
          </p:cNvPr>
          <p:cNvPicPr>
            <a:picLocks noChangeAspect="1"/>
          </p:cNvPicPr>
          <p:nvPr/>
        </p:nvPicPr>
        <p:blipFill rotWithShape="1">
          <a:blip r:embed="rId3">
            <a:extLst>
              <a:ext uri="{28A0092B-C50C-407E-A947-70E740481C1C}">
                <a14:useLocalDpi xmlns:a14="http://schemas.microsoft.com/office/drawing/2010/main" val="0"/>
              </a:ext>
            </a:extLst>
          </a:blip>
          <a:srcRect t="12541"/>
          <a:stretch/>
        </p:blipFill>
        <p:spPr>
          <a:xfrm>
            <a:off x="0" y="654956"/>
            <a:ext cx="9144000" cy="5548089"/>
          </a:xfrm>
          <a:prstGeom prst="rect">
            <a:avLst/>
          </a:prstGeom>
          <a:ln>
            <a:solidFill>
              <a:schemeClr val="bg1"/>
            </a:solidFill>
          </a:ln>
        </p:spPr>
      </p:pic>
    </p:spTree>
    <p:extLst>
      <p:ext uri="{BB962C8B-B14F-4D97-AF65-F5344CB8AC3E}">
        <p14:creationId xmlns:p14="http://schemas.microsoft.com/office/powerpoint/2010/main" val="28469360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2" name="TextBox 1">
            <a:extLst>
              <a:ext uri="{FF2B5EF4-FFF2-40B4-BE49-F238E27FC236}">
                <a16:creationId xmlns:a16="http://schemas.microsoft.com/office/drawing/2014/main" id="{44606148-3CD7-1AB2-4530-1DCF0E0EAE1D}"/>
              </a:ext>
            </a:extLst>
          </p:cNvPr>
          <p:cNvSpPr txBox="1"/>
          <p:nvPr/>
        </p:nvSpPr>
        <p:spPr>
          <a:xfrm>
            <a:off x="4860032" y="2367171"/>
            <a:ext cx="3816424" cy="2123658"/>
          </a:xfrm>
          <a:prstGeom prst="rect">
            <a:avLst/>
          </a:prstGeom>
          <a:solidFill>
            <a:schemeClr val="bg1">
              <a:alpha val="53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Times New Roman"/>
              </a:rPr>
              <a:t>‘May we forgive and be forgiven.’</a:t>
            </a:r>
          </a:p>
        </p:txBody>
      </p:sp>
    </p:spTree>
    <p:extLst>
      <p:ext uri="{BB962C8B-B14F-4D97-AF65-F5344CB8AC3E}">
        <p14:creationId xmlns:p14="http://schemas.microsoft.com/office/powerpoint/2010/main" val="44997227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ord written in sand&#10;&#10;Description automatically generated">
            <a:extLst>
              <a:ext uri="{FF2B5EF4-FFF2-40B4-BE49-F238E27FC236}">
                <a16:creationId xmlns:a16="http://schemas.microsoft.com/office/drawing/2014/main" id="{F1C4ADE2-F336-60D0-7CDC-3C5147DCD501}"/>
              </a:ext>
            </a:extLst>
          </p:cNvPr>
          <p:cNvPicPr>
            <a:picLocks noChangeAspect="1"/>
          </p:cNvPicPr>
          <p:nvPr/>
        </p:nvPicPr>
        <p:blipFill rotWithShape="1">
          <a:blip r:embed="rId3">
            <a:extLst>
              <a:ext uri="{28A0092B-C50C-407E-A947-70E740481C1C}">
                <a14:useLocalDpi xmlns:a14="http://schemas.microsoft.com/office/drawing/2010/main" val="0"/>
              </a:ext>
            </a:extLst>
          </a:blip>
          <a:srcRect t="20601" b="13251"/>
          <a:stretch/>
        </p:blipFill>
        <p:spPr>
          <a:xfrm>
            <a:off x="0" y="1160748"/>
            <a:ext cx="9144000" cy="4536504"/>
          </a:xfrm>
          <a:prstGeom prst="rect">
            <a:avLst/>
          </a:prstGeom>
          <a:ln>
            <a:solidFill>
              <a:schemeClr val="bg1"/>
            </a:solidFill>
          </a:ln>
        </p:spPr>
      </p:pic>
    </p:spTree>
    <p:extLst>
      <p:ext uri="{BB962C8B-B14F-4D97-AF65-F5344CB8AC3E}">
        <p14:creationId xmlns:p14="http://schemas.microsoft.com/office/powerpoint/2010/main" val="272308954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pair of hands clapping&#10;&#10;Description automatically generated">
            <a:extLst>
              <a:ext uri="{FF2B5EF4-FFF2-40B4-BE49-F238E27FC236}">
                <a16:creationId xmlns:a16="http://schemas.microsoft.com/office/drawing/2014/main" id="{0922FBA3-43FA-542A-3CF9-B4A85A6E2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0214" cy="6858000"/>
          </a:xfrm>
          <a:prstGeom prst="rect">
            <a:avLst/>
          </a:prstGeom>
        </p:spPr>
      </p:pic>
      <p:sp>
        <p:nvSpPr>
          <p:cNvPr id="2" name="TextBox 1">
            <a:extLst>
              <a:ext uri="{FF2B5EF4-FFF2-40B4-BE49-F238E27FC236}">
                <a16:creationId xmlns:a16="http://schemas.microsoft.com/office/drawing/2014/main" id="{B499E54A-4E16-641E-C180-0F7B85646048}"/>
              </a:ext>
            </a:extLst>
          </p:cNvPr>
          <p:cNvSpPr txBox="1"/>
          <p:nvPr/>
        </p:nvSpPr>
        <p:spPr>
          <a:xfrm>
            <a:off x="4860032" y="2367171"/>
            <a:ext cx="3816424" cy="2123658"/>
          </a:xfrm>
          <a:prstGeom prst="rect">
            <a:avLst/>
          </a:prstGeom>
          <a:solidFill>
            <a:schemeClr val="bg1">
              <a:alpha val="53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Times New Roman"/>
              </a:rPr>
              <a:t>‘May we forgive and be forgiven.’</a:t>
            </a:r>
          </a:p>
        </p:txBody>
      </p:sp>
    </p:spTree>
    <p:extLst>
      <p:ext uri="{BB962C8B-B14F-4D97-AF65-F5344CB8AC3E}">
        <p14:creationId xmlns:p14="http://schemas.microsoft.com/office/powerpoint/2010/main" val="420852192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1FCE87AF-75BD-E49A-5FF9-05ACE0BE2CE0}"/>
              </a:ext>
            </a:extLst>
          </p:cNvPr>
          <p:cNvSpPr txBox="1">
            <a:spLocks/>
          </p:cNvSpPr>
          <p:nvPr/>
        </p:nvSpPr>
        <p:spPr>
          <a:xfrm>
            <a:off x="279614" y="5085184"/>
            <a:ext cx="8584771" cy="155113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forgive and be forgiven.</a:t>
            </a:r>
            <a:endPar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4" name="Group 3">
            <a:extLst>
              <a:ext uri="{FF2B5EF4-FFF2-40B4-BE49-F238E27FC236}">
                <a16:creationId xmlns:a16="http://schemas.microsoft.com/office/drawing/2014/main" id="{13931BE8-B0B0-DFFE-F64C-91A9E351AF4E}"/>
              </a:ext>
            </a:extLst>
          </p:cNvPr>
          <p:cNvGrpSpPr/>
          <p:nvPr/>
        </p:nvGrpSpPr>
        <p:grpSpPr>
          <a:xfrm rot="8217778">
            <a:off x="7639526" y="5657851"/>
            <a:ext cx="1579856" cy="1035362"/>
            <a:chOff x="0" y="0"/>
            <a:chExt cx="1670756" cy="1095023"/>
          </a:xfrm>
          <a:solidFill>
            <a:schemeClr val="bg1"/>
          </a:solidFill>
        </p:grpSpPr>
        <p:pic>
          <p:nvPicPr>
            <p:cNvPr id="5" name="Graphic 34" descr="Arrow: Counter-clockwise curve">
              <a:extLst>
                <a:ext uri="{FF2B5EF4-FFF2-40B4-BE49-F238E27FC236}">
                  <a16:creationId xmlns:a16="http://schemas.microsoft.com/office/drawing/2014/main" id="{1F331D5A-3AFE-4B77-64CA-70DAF8E0EA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6" name="Graphic 35" descr="Arrow: Counter-clockwise curve">
              <a:extLst>
                <a:ext uri="{FF2B5EF4-FFF2-40B4-BE49-F238E27FC236}">
                  <a16:creationId xmlns:a16="http://schemas.microsoft.com/office/drawing/2014/main" id="{8E384F58-96A5-2F65-3168-31ABBA668B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7" name="Graphic 36" descr="Arrow: Straight">
              <a:extLst>
                <a:ext uri="{FF2B5EF4-FFF2-40B4-BE49-F238E27FC236}">
                  <a16:creationId xmlns:a16="http://schemas.microsoft.com/office/drawing/2014/main" id="{B24E0777-6E73-F705-F3CA-1C24804A8A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9" name="Picture 8" descr="A close-up of a statue&#10;&#10;Description automatically generated">
            <a:extLst>
              <a:ext uri="{FF2B5EF4-FFF2-40B4-BE49-F238E27FC236}">
                <a16:creationId xmlns:a16="http://schemas.microsoft.com/office/drawing/2014/main" id="{DFE7EE45-60DD-35AB-E270-8075A623A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717"/>
            <a:ext cx="9144000" cy="477916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8000" b="1" dirty="0">
                <a:solidFill>
                  <a:schemeClr val="bg1"/>
                </a:solidFill>
                <a:latin typeface="Century Gothic" panose="020B0502020202020204" pitchFamily="34" charset="0"/>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cs typeface="Times New Roman"/>
              </a:rPr>
              <a:t>Beati</a:t>
            </a:r>
            <a:endParaRPr lang="en-GB" dirty="0">
              <a:solidFill>
                <a:srgbClr val="FF0000"/>
              </a:solidFill>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600" b="1" dirty="0">
                <a:solidFill>
                  <a:schemeClr val="bg1"/>
                </a:solidFill>
                <a:latin typeface="Century Gothic" panose="020B0502020202020204" pitchFamily="34" charset="0"/>
              </a:rPr>
              <a:t>‘How-to-be-attitudes’</a:t>
            </a:r>
          </a:p>
        </p:txBody>
      </p:sp>
    </p:spTree>
    <p:extLst>
      <p:ext uri="{BB962C8B-B14F-4D97-AF65-F5344CB8AC3E}">
        <p14:creationId xmlns:p14="http://schemas.microsoft.com/office/powerpoint/2010/main" val="21535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372274-38AF-A26F-B5DB-BE7BA7AEB2B8}"/>
              </a:ext>
            </a:extLst>
          </p:cNvPr>
          <p:cNvGrpSpPr/>
          <p:nvPr/>
        </p:nvGrpSpPr>
        <p:grpSpPr>
          <a:xfrm>
            <a:off x="1367644" y="224644"/>
            <a:ext cx="6408712" cy="6408712"/>
            <a:chOff x="4089718" y="2946717"/>
            <a:chExt cx="964565" cy="964565"/>
          </a:xfrm>
        </p:grpSpPr>
        <p:pic>
          <p:nvPicPr>
            <p:cNvPr id="5" name="Graphic 1" descr="Broken Heart with solid fill">
              <a:extLst>
                <a:ext uri="{FF2B5EF4-FFF2-40B4-BE49-F238E27FC236}">
                  <a16:creationId xmlns:a16="http://schemas.microsoft.com/office/drawing/2014/main" id="{AF96850F-CE6B-57EB-0E78-AAA9436B1B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9718" y="2946717"/>
              <a:ext cx="964565" cy="964565"/>
            </a:xfrm>
            <a:prstGeom prst="rect">
              <a:avLst/>
            </a:prstGeom>
          </p:spPr>
        </p:pic>
        <p:pic>
          <p:nvPicPr>
            <p:cNvPr id="6" name="Graphic 7" descr="Adhesive Bandage with solid fill">
              <a:extLst>
                <a:ext uri="{FF2B5EF4-FFF2-40B4-BE49-F238E27FC236}">
                  <a16:creationId xmlns:a16="http://schemas.microsoft.com/office/drawing/2014/main" id="{969F59C5-77E1-FA8D-F50A-A793CD0C87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0663" y="3185149"/>
              <a:ext cx="414020" cy="414020"/>
            </a:xfrm>
            <a:prstGeom prst="rect">
              <a:avLst/>
            </a:prstGeom>
          </p:spPr>
        </p:pic>
      </p:grpSp>
    </p:spTree>
    <p:extLst>
      <p:ext uri="{BB962C8B-B14F-4D97-AF65-F5344CB8AC3E}">
        <p14:creationId xmlns:p14="http://schemas.microsoft.com/office/powerpoint/2010/main" val="66630172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grpSp>
        <p:nvGrpSpPr>
          <p:cNvPr id="3" name="Group 3">
            <a:extLst>
              <a:ext uri="{FF2B5EF4-FFF2-40B4-BE49-F238E27FC236}">
                <a16:creationId xmlns:a16="http://schemas.microsoft.com/office/drawing/2014/main" id="{A4824AF2-C018-6A4C-4C75-63F5BA756758}"/>
              </a:ext>
            </a:extLst>
          </p:cNvPr>
          <p:cNvGrpSpPr>
            <a:grpSpLocks/>
          </p:cNvGrpSpPr>
          <p:nvPr/>
        </p:nvGrpSpPr>
        <p:grpSpPr bwMode="auto">
          <a:xfrm>
            <a:off x="250825" y="6165850"/>
            <a:ext cx="882650" cy="503238"/>
            <a:chOff x="251520" y="5877272"/>
            <a:chExt cx="1512168" cy="792088"/>
          </a:xfrm>
        </p:grpSpPr>
        <p:sp>
          <p:nvSpPr>
            <p:cNvPr id="4" name="Rectangle 3">
              <a:extLst>
                <a:ext uri="{FF2B5EF4-FFF2-40B4-BE49-F238E27FC236}">
                  <a16:creationId xmlns:a16="http://schemas.microsoft.com/office/drawing/2014/main" id="{5218E4AE-C97B-454D-4C8E-43458EACA7CC}"/>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5" name="Picture 1">
              <a:extLst>
                <a:ext uri="{FF2B5EF4-FFF2-40B4-BE49-F238E27FC236}">
                  <a16:creationId xmlns:a16="http://schemas.microsoft.com/office/drawing/2014/main" id="{E09FE8ED-DBA1-3F0B-D1F1-B342FB9498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4270940-92C7-B1F4-4008-4B8499B315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A86F355D-E57B-1DFA-F5C3-58613C98ABD1}"/>
              </a:ext>
            </a:extLst>
          </p:cNvPr>
          <p:cNvSpPr/>
          <p:nvPr/>
        </p:nvSpPr>
        <p:spPr>
          <a:xfrm>
            <a:off x="539749" y="404664"/>
            <a:ext cx="8137525" cy="863600"/>
          </a:xfrm>
          <a:prstGeom prst="wedgeRoundRectCallout">
            <a:avLst>
              <a:gd name="adj1" fmla="val -525"/>
              <a:gd name="adj2" fmla="val 10869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latin typeface="Century Gothic" panose="020B0502020202020204" pitchFamily="34" charset="0"/>
              </a:rPr>
              <a:t>Those who show forgiveness to others are truly happy. Forgiveness will be given to them.</a:t>
            </a:r>
            <a:endParaRPr lang="en-GB" sz="2000" b="1" dirty="0">
              <a:solidFill>
                <a:schemeClr val="bg1"/>
              </a:solidFill>
              <a:latin typeface="Century Gothic" panose="020B0502020202020204" pitchFamily="34" charset="0"/>
            </a:endParaRPr>
          </a:p>
        </p:txBody>
      </p:sp>
      <p:grpSp>
        <p:nvGrpSpPr>
          <p:cNvPr id="17412" name="Group 3">
            <a:extLst>
              <a:ext uri="{FF2B5EF4-FFF2-40B4-BE49-F238E27FC236}">
                <a16:creationId xmlns:a16="http://schemas.microsoft.com/office/drawing/2014/main" id="{B0E86679-B577-59F0-F52E-5931A37B5163}"/>
              </a:ext>
            </a:extLst>
          </p:cNvPr>
          <p:cNvGrpSpPr>
            <a:grpSpLocks/>
          </p:cNvGrpSpPr>
          <p:nvPr/>
        </p:nvGrpSpPr>
        <p:grpSpPr bwMode="auto">
          <a:xfrm>
            <a:off x="250825" y="6165850"/>
            <a:ext cx="882650" cy="503238"/>
            <a:chOff x="251520" y="5877272"/>
            <a:chExt cx="1512168" cy="792088"/>
          </a:xfrm>
        </p:grpSpPr>
        <p:sp>
          <p:nvSpPr>
            <p:cNvPr id="8" name="Rectangle 7">
              <a:extLst>
                <a:ext uri="{FF2B5EF4-FFF2-40B4-BE49-F238E27FC236}">
                  <a16:creationId xmlns:a16="http://schemas.microsoft.com/office/drawing/2014/main" id="{41A79890-8F17-841F-BF88-4CAE319F8B66}"/>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7414" name="Picture 1">
              <a:extLst>
                <a:ext uri="{FF2B5EF4-FFF2-40B4-BE49-F238E27FC236}">
                  <a16:creationId xmlns:a16="http://schemas.microsoft.com/office/drawing/2014/main" id="{065CEAC2-588A-4B14-ADF8-F754441548A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1126</Words>
  <Application>Microsoft Office PowerPoint</Application>
  <PresentationFormat>On-screen Show (4:3)</PresentationFormat>
  <Paragraphs>89</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MS Mincho</vt:lpstr>
      <vt:lpstr>Arial</vt:lpstr>
      <vt:lpstr>Avenir Next LT Pro</vt:lpstr>
      <vt:lpstr>Calibri</vt:lpstr>
      <vt:lpstr>Cambria</vt:lpstr>
      <vt:lpstr>Century Gothic</vt:lpstr>
      <vt:lpstr>Symbol</vt:lpstr>
      <vt:lpstr>Times New Roman</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99</cp:revision>
  <dcterms:created xsi:type="dcterms:W3CDTF">2008-03-03T20:29:43Z</dcterms:created>
  <dcterms:modified xsi:type="dcterms:W3CDTF">2024-08-08T18:12:25Z</dcterms:modified>
</cp:coreProperties>
</file>